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96" r:id="rId2"/>
    <p:sldId id="297" r:id="rId3"/>
    <p:sldId id="298" r:id="rId4"/>
    <p:sldId id="282" r:id="rId5"/>
    <p:sldId id="283" r:id="rId6"/>
    <p:sldId id="267" r:id="rId7"/>
    <p:sldId id="299" r:id="rId8"/>
    <p:sldId id="284" r:id="rId9"/>
    <p:sldId id="290" r:id="rId10"/>
    <p:sldId id="291" r:id="rId11"/>
    <p:sldId id="268" r:id="rId12"/>
    <p:sldId id="269" r:id="rId13"/>
    <p:sldId id="292" r:id="rId14"/>
    <p:sldId id="300" r:id="rId15"/>
    <p:sldId id="301" r:id="rId16"/>
    <p:sldId id="302" r:id="rId17"/>
    <p:sldId id="303" r:id="rId18"/>
    <p:sldId id="270" r:id="rId19"/>
    <p:sldId id="272" r:id="rId20"/>
    <p:sldId id="293" r:id="rId21"/>
    <p:sldId id="295" r:id="rId22"/>
    <p:sldId id="274" r:id="rId23"/>
    <p:sldId id="275" r:id="rId24"/>
    <p:sldId id="276" r:id="rId25"/>
    <p:sldId id="304" r:id="rId26"/>
    <p:sldId id="305" r:id="rId27"/>
    <p:sldId id="307" r:id="rId28"/>
    <p:sldId id="306" r:id="rId29"/>
    <p:sldId id="308" r:id="rId30"/>
    <p:sldId id="309" r:id="rId31"/>
    <p:sldId id="310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CC"/>
    <a:srgbClr val="00FF00"/>
    <a:srgbClr val="000000"/>
    <a:srgbClr val="FFFF00"/>
    <a:srgbClr val="DF28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9822" autoAdjust="0"/>
  </p:normalViewPr>
  <p:slideViewPr>
    <p:cSldViewPr>
      <p:cViewPr varScale="1">
        <p:scale>
          <a:sx n="86" d="100"/>
          <a:sy n="86" d="100"/>
        </p:scale>
        <p:origin x="13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0A78745-0BC1-483B-9A31-9772B14A6F2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64F7E1-7384-425C-A898-6AD3B9C2A962}" type="slidenum">
              <a:rPr lang="en-US" smtClean="0"/>
              <a:t>4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3F7B42-0DA3-4A99-AACD-561603E272CC}" type="slidenum">
              <a:rPr lang="en-US" smtClean="0"/>
              <a:t>18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E56C67-8D67-4567-9229-A725286C07F8}" type="slidenum">
              <a:rPr lang="en-US" smtClean="0"/>
              <a:t>19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69AFF-D475-4B1F-B6D6-A17081A2BAD1}" type="slidenum">
              <a:rPr lang="en-US" smtClean="0"/>
              <a:t>20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89E1C1-6372-4A99-B767-85080FCC75F0}" type="slidenum">
              <a:rPr lang="en-US" smtClean="0"/>
              <a:t>21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D57057-4BA3-4FEC-9A21-A56E81EB3296}" type="slidenum">
              <a:rPr lang="en-US" smtClean="0"/>
              <a:t>22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A800C-7D7E-4072-8AC6-AE6F44F0313D}" type="slidenum">
              <a:rPr lang="en-US" smtClean="0"/>
              <a:t>23</a:t>
            </a:fld>
            <a:endParaRPr 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843311-8362-4A61-9BE5-9F7617C5194A}" type="slidenum">
              <a:rPr lang="en-US" smtClean="0"/>
              <a:t>24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43F02-0A9E-4F0B-BD9C-ABD666D13F9F}" type="slidenum">
              <a:rPr lang="en-US" smtClean="0"/>
              <a:t>5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A290D3-B506-45FA-85B0-99973765A612}" type="slidenum">
              <a:rPr lang="en-US" smtClean="0"/>
              <a:t>6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715BD1-D7E1-4938-A343-05DB76ED9C4D}" type="slidenum">
              <a:rPr lang="en-US" smtClean="0"/>
              <a:t>8</a:t>
            </a:fld>
            <a:endParaRPr 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18CB6-E73A-4F31-A029-AC2A34EA5E85}" type="slidenum">
              <a:rPr lang="en-US" smtClean="0"/>
              <a:t>9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D021E0-8DAC-425A-A0B4-D17EC93296CF}" type="slidenum">
              <a:rPr lang="en-US" smtClean="0"/>
              <a:t>10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83C281-8B99-4561-B270-830144D67CB2}" type="slidenum">
              <a:rPr lang="en-US" smtClean="0"/>
              <a:t>11</a:t>
            </a:fld>
            <a:endParaRPr 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3C4AC-E799-4E49-8B8B-F6E695F36836}" type="slidenum">
              <a:rPr lang="en-US" smtClean="0"/>
              <a:t>12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18AEE-47C5-41B4-AB55-CE96205DD5D5}" type="slidenum">
              <a:rPr lang="en-US" smtClean="0"/>
              <a:t>13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/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/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/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/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72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EA5E3-BB00-4718-B735-76FBDD48A36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52A2-1F77-4CC1-8A6A-7C18DC263113}" type="slidenum">
              <a:rPr lang="en-US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2F889-A011-4791-9ED3-07A785AC9711}" type="slidenum">
              <a:rPr lang="en-US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CB13D-E131-4A4D-9FCF-09BC83AF551E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4A4CF-048A-43B8-9A07-68D4E73C6D78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21022-10EC-49E8-B71C-FC40B1C3D49D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9B651-CBF4-4512-B05D-1816964FCEE0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829E2-D0C9-4F7E-B0BD-4D5417A3F0B6}" type="slidenum">
              <a:rPr lang="en-US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F3D2F-E735-491C-8ED6-784FA31EE5F4}" type="slidenum">
              <a:rPr lang="en-US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5B05F-30A2-482F-A0B4-A371DA9BB330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0F2F2-3A0D-4F53-BBB4-EC6BCF0FC3CE}" type="slidenum">
              <a:rPr lang="en-US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10834-6694-48C6-8279-6661E5643BA7}" type="slidenum">
              <a:rPr lang="en-US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C4256-F8E4-4D43-B135-2831DFE28803}" type="slidenum">
              <a:rPr lang="en-US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F422F-C247-4B23-8BC0-19A445E9CAA0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17AC2-85BC-4C10-954B-A578B54D545C}" type="slidenum">
              <a:rPr lang="en-US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03F272-4408-4D0B-9749-A50086EB2897}" type="slidenum">
              <a:rPr lang="en-US"/>
              <a:t>‹#›</a:t>
            </a:fld>
            <a:endParaRPr lang="en-US"/>
          </a:p>
        </p:txBody>
      </p:sp>
      <p:grpSp>
        <p:nvGrpSpPr>
          <p:cNvPr id="1028" name="Group 4"/>
          <p:cNvGrpSpPr/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/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6198" name="Freeform 6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199" name="Freeform 7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200" name="Freeform 8"/>
              <p:cNvSpPr/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/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2" name="Freeform 10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36203" name="Freeform 11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2"/>
            <p:cNvSpPr/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62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62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a/LDH_reaction.p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1/Lactate_dehydrogenase_M4_(muscle)_1I10.p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0/Creatine_kinase_rxn.pn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en.wikipedia.org/wiki/File:Creatine_Kinase.jpg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1/Creatine_kinase.P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1ALK.pn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epmed.com/images/13544/elevation-increased-diagnosis-differential-amylase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B06F0F-F6AC-21B1-B6AE-EFD8CDFA60A8}"/>
              </a:ext>
            </a:extLst>
          </p:cNvPr>
          <p:cNvSpPr txBox="1"/>
          <p:nvPr/>
        </p:nvSpPr>
        <p:spPr>
          <a:xfrm>
            <a:off x="1447800" y="1676400"/>
            <a:ext cx="6540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КЛИНИЧКА ЕНЗИМОЛОГИЈА</a:t>
            </a:r>
            <a:endParaRPr lang="sr-Latn-R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00E78D-ACBE-2ED1-4254-141515CD0A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242" b="10345"/>
          <a:stretch/>
        </p:blipFill>
        <p:spPr>
          <a:xfrm>
            <a:off x="1143000" y="209550"/>
            <a:ext cx="7010400" cy="1338349"/>
          </a:xfrm>
          <a:prstGeom prst="rect">
            <a:avLst/>
          </a:prstGeom>
        </p:spPr>
      </p:pic>
      <p:pic>
        <p:nvPicPr>
          <p:cNvPr id="38914" name="Picture 2" descr="Abnormal Liver Blood Tests | Oxford Gut and Liver">
            <a:extLst>
              <a:ext uri="{FF2B5EF4-FFF2-40B4-BE49-F238E27FC236}">
                <a16:creationId xmlns:a16="http://schemas.microsoft.com/office/drawing/2014/main" id="{7863878C-3066-F0D5-8D43-AE3220FE1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619676"/>
            <a:ext cx="2590800" cy="162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Enzyme Marker Test: What Is It And What To Expect?">
            <a:extLst>
              <a:ext uri="{FF2B5EF4-FFF2-40B4-BE49-F238E27FC236}">
                <a16:creationId xmlns:a16="http://schemas.microsoft.com/office/drawing/2014/main" id="{45CF484C-2743-9351-E397-600CC0EC9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619676"/>
            <a:ext cx="3248849" cy="162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06F09B-31F4-CDB6-E737-AC01290A1D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477" t="8659" b="40508"/>
          <a:stretch/>
        </p:blipFill>
        <p:spPr>
          <a:xfrm>
            <a:off x="2590800" y="4444568"/>
            <a:ext cx="3514185" cy="2209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A615A7-692A-4557-B924-EFE0BB92440E}"/>
              </a:ext>
            </a:extLst>
          </p:cNvPr>
          <p:cNvSpPr txBox="1"/>
          <p:nvPr/>
        </p:nvSpPr>
        <p:spPr>
          <a:xfrm>
            <a:off x="3402286" y="6096000"/>
            <a:ext cx="106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Pancreas</a:t>
            </a:r>
            <a:endParaRPr lang="sr-Latn-R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578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9601200" cy="4114800"/>
          </a:xfrm>
          <a:noFill/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Најважнији ензими чија се активност одређује у крвној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плазми у циљу постављања дијагнозе</a:t>
            </a:r>
            <a:r>
              <a:rPr lang="hr-HR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eaLnBrk="1" hangingPunct="1"/>
            <a:endParaRPr lang="en-GB" sz="2400" b="1" u="sng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sr-Cyrl-RS" sz="2000" dirty="0">
                <a:effectLst/>
                <a:latin typeface="Arial" panose="020B0604020202020204" pitchFamily="34" charset="0"/>
              </a:rPr>
              <a:t>Л</a:t>
            </a:r>
            <a:r>
              <a:rPr lang="de-DE" sz="2400" dirty="0">
                <a:effectLst/>
                <a:latin typeface="Arial" panose="020B0604020202020204" pitchFamily="34" charset="0"/>
              </a:rPr>
              <a:t>актат дехидрогенaзa (LDH)</a:t>
            </a:r>
            <a:endParaRPr lang="sr-Cyrl-RS" sz="2400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sr-Cyrl-RS" sz="2400" dirty="0">
                <a:effectLst/>
                <a:latin typeface="Arial" panose="020B0604020202020204" pitchFamily="34" charset="0"/>
              </a:rPr>
              <a:t>Каталаза</a:t>
            </a:r>
          </a:p>
          <a:p>
            <a:pPr eaLnBrk="1" hangingPunct="1"/>
            <a:r>
              <a:rPr lang="sr-Cyrl-RS" sz="2400" dirty="0">
                <a:effectLst/>
                <a:latin typeface="Arial" panose="020B0604020202020204" pitchFamily="34" charset="0"/>
              </a:rPr>
              <a:t>Супероксид дизмутаза</a:t>
            </a:r>
            <a:endParaRPr lang="en-GB" sz="2400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sr-Cyrl-RS" sz="2400" dirty="0">
                <a:effectLst/>
                <a:latin typeface="Arial" panose="020B0604020202020204" pitchFamily="34" charset="0"/>
              </a:rPr>
              <a:t>Т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рансаминaзе</a:t>
            </a:r>
            <a:r>
              <a:rPr lang="en-GB" sz="2400" dirty="0">
                <a:effectLst/>
                <a:latin typeface="Arial" panose="020B0604020202020204" pitchFamily="34" charset="0"/>
              </a:rPr>
              <a:t> (AST 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i</a:t>
            </a:r>
            <a:r>
              <a:rPr lang="en-GB" sz="2400" dirty="0">
                <a:effectLst/>
                <a:latin typeface="Arial" panose="020B0604020202020204" pitchFamily="34" charset="0"/>
              </a:rPr>
              <a:t> ALT)</a:t>
            </a:r>
          </a:p>
          <a:p>
            <a:pPr eaLnBrk="1" hangingPunct="1"/>
            <a:r>
              <a:rPr lang="sr-Cyrl-RS" sz="2400" dirty="0">
                <a:effectLst/>
                <a:latin typeface="Arial" panose="020B0604020202020204" pitchFamily="34" charset="0"/>
              </a:rPr>
              <a:t>К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реатин</a:t>
            </a:r>
            <a:r>
              <a:rPr lang="en-GB" sz="2400" dirty="0">
                <a:effectLst/>
                <a:latin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киназa</a:t>
            </a:r>
            <a:r>
              <a:rPr lang="en-GB" sz="2400" dirty="0">
                <a:effectLst/>
                <a:latin typeface="Arial" panose="020B0604020202020204" pitchFamily="34" charset="0"/>
              </a:rPr>
              <a:t> (CK)</a:t>
            </a:r>
          </a:p>
          <a:p>
            <a:pPr eaLnBrk="1" hangingPunct="1"/>
            <a:r>
              <a:rPr lang="en-GB" sz="2400" dirty="0"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GB" sz="2400" dirty="0">
                <a:effectLst/>
                <a:latin typeface="Arial" panose="020B0604020202020204" pitchFamily="34" charset="0"/>
              </a:rPr>
              <a:t>-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глутамил</a:t>
            </a:r>
            <a:r>
              <a:rPr lang="en-GB" sz="2400" dirty="0">
                <a:effectLst/>
                <a:latin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трансферaзa</a:t>
            </a:r>
            <a:r>
              <a:rPr lang="en-GB" sz="2400" dirty="0">
                <a:effectLst/>
                <a:latin typeface="Arial" panose="020B0604020202020204" pitchFamily="34" charset="0"/>
              </a:rPr>
              <a:t> (</a:t>
            </a:r>
            <a:r>
              <a:rPr lang="en-GB" sz="2400" dirty="0"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sr-Cyrl-CS" sz="2400" dirty="0"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sz="2400" dirty="0">
                <a:effectLst/>
                <a:latin typeface="Arial" panose="020B0604020202020204" pitchFamily="34" charset="0"/>
              </a:rPr>
              <a:t>GT)</a:t>
            </a:r>
          </a:p>
          <a:p>
            <a:pPr eaLnBrk="1" hangingPunct="1"/>
            <a:r>
              <a:rPr lang="en-GB" sz="2400" dirty="0"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sz="2400" dirty="0">
                <a:effectLst/>
                <a:latin typeface="Arial" panose="020B0604020202020204" pitchFamily="34" charset="0"/>
              </a:rPr>
              <a:t> - 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амилaзa</a:t>
            </a:r>
            <a:endParaRPr lang="en-GB" sz="2400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en-GB" sz="2400" dirty="0" err="1">
                <a:effectLst/>
                <a:latin typeface="Arial" panose="020B0604020202020204" pitchFamily="34" charset="0"/>
              </a:rPr>
              <a:t>липазa</a:t>
            </a:r>
            <a:r>
              <a:rPr lang="sr-Cyrl-RS" sz="2400" dirty="0">
                <a:effectLst/>
                <a:latin typeface="Arial" panose="020B0604020202020204" pitchFamily="34" charset="0"/>
              </a:rPr>
              <a:t> </a:t>
            </a:r>
          </a:p>
          <a:p>
            <a:pPr eaLnBrk="1" hangingPunct="1"/>
            <a:r>
              <a:rPr lang="sr-Cyrl-RS" sz="2400" dirty="0">
                <a:effectLst/>
                <a:latin typeface="Arial" panose="020B0604020202020204" pitchFamily="34" charset="0"/>
              </a:rPr>
              <a:t>Т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рипсин</a:t>
            </a:r>
            <a:endParaRPr lang="sr-Cyrl-RS" sz="2400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en-GB" sz="2400" dirty="0" err="1">
                <a:effectLst/>
                <a:latin typeface="Arial" panose="020B0604020202020204" pitchFamily="34" charset="0"/>
              </a:rPr>
              <a:t>алкалнa</a:t>
            </a:r>
            <a:r>
              <a:rPr lang="en-GB" sz="2400" dirty="0">
                <a:effectLst/>
                <a:latin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фосфaтaзa</a:t>
            </a:r>
            <a:r>
              <a:rPr lang="en-GB" sz="2400" dirty="0">
                <a:effectLst/>
                <a:latin typeface="Arial" panose="020B0604020202020204" pitchFamily="34" charset="0"/>
              </a:rPr>
              <a:t> (ALP)</a:t>
            </a:r>
          </a:p>
          <a:p>
            <a:pPr eaLnBrk="1" hangingPunct="1"/>
            <a:r>
              <a:rPr lang="en-GB" sz="2400" dirty="0" err="1">
                <a:effectLst/>
                <a:latin typeface="Arial" panose="020B0604020202020204" pitchFamily="34" charset="0"/>
              </a:rPr>
              <a:t>кисела</a:t>
            </a:r>
            <a:r>
              <a:rPr lang="en-GB" sz="2400" dirty="0">
                <a:effectLst/>
                <a:latin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фосфатaзa</a:t>
            </a:r>
            <a:r>
              <a:rPr lang="en-GB" sz="2400" dirty="0">
                <a:effectLst/>
                <a:latin typeface="Arial" panose="020B0604020202020204" pitchFamily="34" charset="0"/>
              </a:rPr>
              <a:t> (ACP)</a:t>
            </a:r>
          </a:p>
          <a:p>
            <a:pPr eaLnBrk="1" hangingPunct="1"/>
            <a:r>
              <a:rPr lang="en-GB" sz="2400" dirty="0" err="1">
                <a:effectLst/>
                <a:latin typeface="Arial" panose="020B0604020202020204" pitchFamily="34" charset="0"/>
              </a:rPr>
              <a:t>холинестeразa</a:t>
            </a:r>
            <a:r>
              <a:rPr lang="en-GB" sz="2400" dirty="0">
                <a:effectLst/>
                <a:latin typeface="Arial" panose="020B0604020202020204" pitchFamily="34" charset="0"/>
              </a:rPr>
              <a:t> (</a:t>
            </a:r>
            <a:r>
              <a:rPr lang="en-GB" sz="2400" dirty="0" err="1">
                <a:effectLst/>
                <a:latin typeface="Arial" panose="020B0604020202020204" pitchFamily="34" charset="0"/>
              </a:rPr>
              <a:t>Che</a:t>
            </a:r>
            <a:r>
              <a:rPr lang="en-GB" sz="2400" dirty="0">
                <a:effectLst/>
                <a:latin typeface="Arial" panose="020B0604020202020204" pitchFamily="34" charset="0"/>
              </a:rPr>
              <a:t>)</a:t>
            </a:r>
          </a:p>
          <a:p>
            <a:pPr marL="0" indent="0" eaLnBrk="1" hangingPunct="1">
              <a:buNone/>
            </a:pPr>
            <a:endParaRPr lang="en-GB" sz="2400" dirty="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400" dirty="0"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280"/>
    </mc:Choice>
    <mc:Fallback xmlns="">
      <p:transition spd="slow" advTm="8428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-149225"/>
            <a:ext cx="8229600" cy="1139825"/>
          </a:xfrm>
        </p:spPr>
        <p:txBody>
          <a:bodyPr/>
          <a:lstStyle/>
          <a:p>
            <a:pPr eaLnBrk="1" hangingPunct="1"/>
            <a:r>
              <a:rPr lang="sr-Latn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LDH –</a:t>
            </a:r>
            <a:r>
              <a:rPr lang="sr-Cyrl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ЛАКТАТ ДЕХИДРОГЕНАЗА</a:t>
            </a:r>
            <a:endParaRPr lang="en-US" sz="360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Повећање вредности овог ензима знак је </a:t>
            </a:r>
            <a:r>
              <a:rPr lang="sr-Cyrl-CS" sz="24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оштећења ћелије</a:t>
            </a:r>
            <a:r>
              <a:rPr lang="en-US" sz="2400">
                <a:effectLst/>
                <a:latin typeface="Arial" panose="020B0604020202020204" pitchFamily="34" charset="0"/>
              </a:rPr>
              <a:t> </a:t>
            </a: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Ензим гликолизе - Катализује превођење пирогрожћане, киселине (пируват, </a:t>
            </a:r>
            <a:r>
              <a:rPr lang="en-US" sz="2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Cyrl-CS" sz="2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CS" sz="2400">
                <a:effectLst/>
                <a:latin typeface="Arial" panose="020B0604020202020204" pitchFamily="34" charset="0"/>
              </a:rPr>
              <a:t> у млечну (лактат, </a:t>
            </a:r>
            <a:r>
              <a:rPr lang="en-US" sz="2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sr-Cyrl-CS" sz="2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CS" sz="2400">
                <a:effectLst/>
                <a:latin typeface="Arial" panose="020B0604020202020204" pitchFamily="34" charset="0"/>
              </a:rPr>
              <a:t> у анаеробној гликолизи  и обрнуто (</a:t>
            </a:r>
            <a:r>
              <a:rPr lang="en-US" sz="2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L→P</a:t>
            </a:r>
            <a:r>
              <a:rPr lang="sr-Cyrl-CS" sz="2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Присутан у свим ћелијама; високе концентрације присутне у мишићима, еритроцитима, јетри</a:t>
            </a:r>
            <a:r>
              <a:rPr lang="en-US" sz="2400">
                <a:effectLst/>
                <a:latin typeface="Arial" panose="020B0604020202020204" pitchFamily="34" charset="0"/>
              </a:rPr>
              <a:t>,</a:t>
            </a:r>
            <a:r>
              <a:rPr lang="sr-Cyrl-CS" sz="2400">
                <a:effectLst/>
                <a:latin typeface="Arial" panose="020B0604020202020204" pitchFamily="34" charset="0"/>
              </a:rPr>
              <a:t> плућима, мозгу, бубрезима</a:t>
            </a:r>
            <a:endParaRPr lang="en-U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effectLst/>
              <a:latin typeface="Arial" panose="020B0604020202020204" pitchFamily="34" charset="0"/>
            </a:endParaRPr>
          </a:p>
        </p:txBody>
      </p:sp>
      <p:pic>
        <p:nvPicPr>
          <p:cNvPr id="60420" name="Picture 4" descr="File:LDH reacti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606925"/>
            <a:ext cx="69342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476"/>
    </mc:Choice>
    <mc:Fallback xmlns="">
      <p:transition spd="slow" advTm="83476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686800" cy="6172200"/>
          </a:xfrm>
        </p:spPr>
        <p:txBody>
          <a:bodyPr/>
          <a:lstStyle/>
          <a:p>
            <a:pPr marL="609600" indent="-609600" eaLnBrk="1" hangingPunct="1"/>
            <a:endParaRPr lang="sr-Cyrl-CS">
              <a:effectLst/>
              <a:latin typeface="Arial" panose="020B0604020202020204" pitchFamily="34" charset="0"/>
            </a:endParaRPr>
          </a:p>
          <a:p>
            <a:pPr marL="609600" indent="-609600" eaLnBrk="1" hangingPunct="1"/>
            <a:endParaRPr lang="sr-Cyrl-CS">
              <a:effectLst/>
              <a:latin typeface="Arial" panose="020B0604020202020204" pitchFamily="34" charset="0"/>
            </a:endParaRPr>
          </a:p>
          <a:p>
            <a:pPr marL="609600" indent="-609600" eaLnBrk="1" hangingPunct="1"/>
            <a:r>
              <a:rPr lang="sr-Cyrl-CS" sz="2800">
                <a:effectLst/>
                <a:latin typeface="Arial" panose="020B0604020202020204" pitchFamily="34" charset="0"/>
              </a:rPr>
              <a:t>Активна форма - </a:t>
            </a:r>
            <a:r>
              <a:rPr lang="en-US" sz="2800">
                <a:effectLst/>
                <a:latin typeface="Arial" panose="020B0604020202020204" pitchFamily="34" charset="0"/>
              </a:rPr>
              <a:t>T</a:t>
            </a:r>
            <a:r>
              <a:rPr lang="sr-Cyrl-CS" sz="2800">
                <a:effectLst/>
                <a:latin typeface="Arial" panose="020B0604020202020204" pitchFamily="34" charset="0"/>
              </a:rPr>
              <a:t>етрамер који чине 4 субјединице</a:t>
            </a:r>
            <a:r>
              <a:rPr lang="en-US" sz="2800">
                <a:effectLst/>
                <a:latin typeface="Arial" panose="020B0604020202020204" pitchFamily="34" charset="0"/>
              </a:rPr>
              <a:t>.</a:t>
            </a:r>
          </a:p>
          <a:p>
            <a:pPr marL="609600" indent="-609600" eaLnBrk="1" hangingPunct="1"/>
            <a:r>
              <a:rPr lang="sr-Cyrl-CS" sz="2800">
                <a:effectLst/>
                <a:latin typeface="Arial" panose="020B0604020202020204" pitchFamily="34" charset="0"/>
              </a:rPr>
              <a:t>Два типа субјединица</a:t>
            </a:r>
            <a:r>
              <a:rPr lang="en-US" sz="2800">
                <a:effectLst/>
                <a:latin typeface="Arial" panose="020B0604020202020204" pitchFamily="34" charset="0"/>
              </a:rPr>
              <a:t>: M </a:t>
            </a:r>
            <a:r>
              <a:rPr lang="sr-Cyrl-CS" sz="2800">
                <a:effectLst/>
                <a:latin typeface="Arial" panose="020B0604020202020204" pitchFamily="34" charset="0"/>
              </a:rPr>
              <a:t>и</a:t>
            </a:r>
            <a:r>
              <a:rPr lang="en-US" sz="2800">
                <a:effectLst/>
                <a:latin typeface="Arial" panose="020B0604020202020204" pitchFamily="34" charset="0"/>
              </a:rPr>
              <a:t> H</a:t>
            </a:r>
            <a:r>
              <a:rPr lang="sr-Cyrl-CS" sz="2800">
                <a:effectLst/>
                <a:latin typeface="Arial" panose="020B0604020202020204" pitchFamily="34" charset="0"/>
              </a:rPr>
              <a:t>.</a:t>
            </a:r>
          </a:p>
          <a:p>
            <a:pPr marL="609600" indent="-609600" eaLnBrk="1" hangingPunct="1"/>
            <a:r>
              <a:rPr lang="sr-Cyrl-CS" sz="28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Пет изоензима: </a:t>
            </a:r>
            <a:r>
              <a:rPr lang="sr-Latn-CS" sz="2800">
                <a:effectLst/>
                <a:latin typeface="Arial" panose="020B0604020202020204" pitchFamily="34" charset="0"/>
              </a:rPr>
              <a:t>H4 , H3M1 ,</a:t>
            </a:r>
            <a:r>
              <a:rPr lang="sr-Cyrl-CS" sz="2800">
                <a:effectLst/>
                <a:latin typeface="Arial" panose="020B0604020202020204" pitchFamily="34" charset="0"/>
              </a:rPr>
              <a:t> </a:t>
            </a:r>
            <a:r>
              <a:rPr lang="sr-Latn-CS" sz="2800">
                <a:effectLst/>
                <a:latin typeface="Arial" panose="020B0604020202020204" pitchFamily="34" charset="0"/>
              </a:rPr>
              <a:t>H2M2</a:t>
            </a:r>
            <a:r>
              <a:rPr lang="sr-Cyrl-CS" sz="2800">
                <a:effectLst/>
                <a:latin typeface="Arial" panose="020B0604020202020204" pitchFamily="34" charset="0"/>
              </a:rPr>
              <a:t>,</a:t>
            </a:r>
            <a:r>
              <a:rPr lang="sr-Latn-CS" sz="2800">
                <a:effectLst/>
                <a:latin typeface="Arial" panose="020B0604020202020204" pitchFamily="34" charset="0"/>
              </a:rPr>
              <a:t> HM3 , M4</a:t>
            </a:r>
            <a:endParaRPr lang="sr-Cyrl-CS" sz="2800">
              <a:effectLst/>
              <a:latin typeface="Arial" panose="020B0604020202020204" pitchFamily="34" charset="0"/>
            </a:endParaRPr>
          </a:p>
          <a:p>
            <a:pPr marL="609600" indent="-609600" eaLnBrk="1" hangingPunct="1"/>
            <a:r>
              <a:rPr lang="sr-Latn-CS" sz="2800">
                <a:effectLst/>
                <a:latin typeface="Arial" panose="020B0604020202020204" pitchFamily="34" charset="0"/>
              </a:rPr>
              <a:t>H4</a:t>
            </a:r>
            <a:r>
              <a:rPr lang="sr-Cyrl-CS" sz="2800">
                <a:effectLst/>
                <a:latin typeface="Arial" panose="020B0604020202020204" pitchFamily="34" charset="0"/>
              </a:rPr>
              <a:t> - </a:t>
            </a:r>
            <a:r>
              <a:rPr lang="en-US" sz="2800">
                <a:effectLst/>
                <a:latin typeface="Arial" panose="020B0604020202020204" pitchFamily="34" charset="0"/>
              </a:rPr>
              <a:t>LDH1 - </a:t>
            </a:r>
            <a:r>
              <a:rPr lang="sr-Cyrl-CS" sz="2800">
                <a:effectLst/>
                <a:latin typeface="Arial" panose="020B0604020202020204" pitchFamily="34" charset="0"/>
              </a:rPr>
              <a:t>срчани мишић</a:t>
            </a:r>
          </a:p>
          <a:p>
            <a:pPr marL="609600" indent="-609600" eaLnBrk="1" hangingPunct="1"/>
            <a:r>
              <a:rPr lang="sr-Latn-CS" sz="2800">
                <a:effectLst/>
                <a:latin typeface="Arial" panose="020B0604020202020204" pitchFamily="34" charset="0"/>
              </a:rPr>
              <a:t>H3M1</a:t>
            </a:r>
            <a:r>
              <a:rPr lang="sr-Cyrl-CS" sz="2800">
                <a:effectLst/>
                <a:latin typeface="Arial" panose="020B0604020202020204" pitchFamily="34" charset="0"/>
              </a:rPr>
              <a:t> – </a:t>
            </a:r>
            <a:r>
              <a:rPr lang="en-US" sz="2800">
                <a:effectLst/>
                <a:latin typeface="Arial" panose="020B0604020202020204" pitchFamily="34" charset="0"/>
              </a:rPr>
              <a:t>LDH2 - </a:t>
            </a:r>
            <a:r>
              <a:rPr lang="sr-Cyrl-CS" sz="2800">
                <a:effectLst/>
                <a:latin typeface="Arial" panose="020B0604020202020204" pitchFamily="34" charset="0"/>
              </a:rPr>
              <a:t>срчани мишић</a:t>
            </a:r>
          </a:p>
          <a:p>
            <a:pPr marL="609600" indent="-609600" eaLnBrk="1" hangingPunct="1"/>
            <a:r>
              <a:rPr lang="sr-Latn-CS" sz="2800">
                <a:effectLst/>
                <a:latin typeface="Arial" panose="020B0604020202020204" pitchFamily="34" charset="0"/>
              </a:rPr>
              <a:t>H2M2</a:t>
            </a:r>
            <a:r>
              <a:rPr lang="sr-Cyrl-CS" sz="2800">
                <a:effectLst/>
                <a:latin typeface="Arial" panose="020B0604020202020204" pitchFamily="34" charset="0"/>
              </a:rPr>
              <a:t> – </a:t>
            </a:r>
            <a:r>
              <a:rPr lang="en-US" sz="2800">
                <a:effectLst/>
                <a:latin typeface="Arial" panose="020B0604020202020204" pitchFamily="34" charset="0"/>
              </a:rPr>
              <a:t>LDH3 - </a:t>
            </a:r>
            <a:r>
              <a:rPr lang="sr-Cyrl-CS" sz="2800">
                <a:effectLst/>
                <a:latin typeface="Arial" panose="020B0604020202020204" pitchFamily="34" charset="0"/>
              </a:rPr>
              <a:t>сва ткива (плућа)</a:t>
            </a:r>
          </a:p>
          <a:p>
            <a:pPr marL="609600" indent="-609600" eaLnBrk="1" hangingPunct="1"/>
            <a:r>
              <a:rPr lang="sr-Latn-CS" sz="2800">
                <a:effectLst/>
                <a:latin typeface="Arial" panose="020B0604020202020204" pitchFamily="34" charset="0"/>
              </a:rPr>
              <a:t>HM3</a:t>
            </a:r>
            <a:r>
              <a:rPr lang="sr-Cyrl-CS" sz="2800">
                <a:effectLst/>
                <a:latin typeface="Arial" panose="020B0604020202020204" pitchFamily="34" charset="0"/>
              </a:rPr>
              <a:t> – </a:t>
            </a:r>
            <a:r>
              <a:rPr lang="en-US" sz="2800">
                <a:effectLst/>
                <a:latin typeface="Arial" panose="020B0604020202020204" pitchFamily="34" charset="0"/>
              </a:rPr>
              <a:t>LDH4 – </a:t>
            </a:r>
            <a:r>
              <a:rPr lang="sr-Cyrl-CS" sz="2800">
                <a:effectLst/>
                <a:latin typeface="Arial" panose="020B0604020202020204" pitchFamily="34" charset="0"/>
              </a:rPr>
              <a:t>бубрези, плацента, панкреас </a:t>
            </a:r>
          </a:p>
          <a:p>
            <a:pPr marL="609600" indent="-609600" eaLnBrk="1" hangingPunct="1"/>
            <a:r>
              <a:rPr lang="sr-Latn-CS" sz="2800">
                <a:effectLst/>
                <a:latin typeface="Arial" panose="020B0604020202020204" pitchFamily="34" charset="0"/>
              </a:rPr>
              <a:t>M4</a:t>
            </a:r>
            <a:r>
              <a:rPr lang="sr-Cyrl-CS" sz="2800">
                <a:effectLst/>
                <a:latin typeface="Arial" panose="020B0604020202020204" pitchFamily="34" charset="0"/>
              </a:rPr>
              <a:t> – </a:t>
            </a:r>
            <a:r>
              <a:rPr lang="en-US" sz="2800">
                <a:effectLst/>
                <a:latin typeface="Arial" panose="020B0604020202020204" pitchFamily="34" charset="0"/>
              </a:rPr>
              <a:t>LDH5 - </a:t>
            </a:r>
            <a:r>
              <a:rPr lang="sr-Cyrl-CS" sz="2800">
                <a:effectLst/>
                <a:latin typeface="Arial" panose="020B0604020202020204" pitchFamily="34" charset="0"/>
              </a:rPr>
              <a:t>јетра и скелетни мишићи</a:t>
            </a:r>
            <a:endParaRPr lang="sr-Cyrl-CS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443" name="Rectangle 4"/>
          <p:cNvSpPr>
            <a:spLocks noGrp="1" noChangeArrowheads="1"/>
          </p:cNvSpPr>
          <p:nvPr>
            <p:ph type="title"/>
          </p:nvPr>
        </p:nvSpPr>
        <p:spPr>
          <a:xfrm>
            <a:off x="-914400" y="307975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Latn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LDH –</a:t>
            </a:r>
            <a:r>
              <a:rPr lang="sr-Cyrl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ЛАКТАТ </a:t>
            </a:r>
            <a:br>
              <a:rPr lang="sr-Cyrl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sr-Cyrl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ДЕХИДРОГЕНАЗА</a:t>
            </a:r>
            <a:endParaRPr lang="en-US" sz="360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44" name="Picture 5" descr="File:Lactate dehydrogenase M4 (muscle) 1I1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52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22"/>
    </mc:Choice>
    <mc:Fallback xmlns="">
      <p:transition spd="slow" advTm="9452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ChangeArrowheads="1"/>
          </p:cNvSpPr>
          <p:nvPr/>
        </p:nvSpPr>
        <p:spPr bwMode="auto">
          <a:xfrm>
            <a:off x="152400" y="1143000"/>
            <a:ext cx="8991600" cy="5203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Повишене вредности активности ензима се могу наћи код различитих болести: </a:t>
            </a:r>
          </a:p>
          <a:p>
            <a:pPr lvl="1">
              <a:buFontTx/>
              <a:buChar char="•"/>
            </a:pPr>
            <a:r>
              <a:rPr lang="sr-Cyrl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инфаркта миокарда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активности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LDH1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LDH2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у првих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36 до 48 сати достижу максимум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Касна дијагноза,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/LDH2 &gt;1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пернициозне анемије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леукоза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акутне пнеумоније (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LDH3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се повећава, ако је праћено хипоксијом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LDH4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LDH5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расту)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хемолитичких болести (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LDH1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LDH2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се повећавају) </a:t>
            </a:r>
          </a:p>
          <a:p>
            <a:pPr lvl="1">
              <a:buFontTx/>
              <a:buChar char="•"/>
            </a:pPr>
            <a:r>
              <a:rPr lang="sr-Cyrl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обољења јетре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(LDH4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LDH5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се повећавају, а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LDH1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LDH2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се смањују)</a:t>
            </a: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оштећења мишића (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LDH4</a:t>
            </a:r>
            <a:r>
              <a:rPr lang="sr-Cyrl-CS" sz="2400">
                <a:latin typeface="Arial" panose="020B0604020202020204" pitchFamily="34" charset="0"/>
              </a:rPr>
              <a:t> и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LDH5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се повећавају).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C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C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6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Latn-CS" sz="360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LDH –</a:t>
            </a:r>
            <a:r>
              <a:rPr lang="sr-Cyrl-CS" sz="360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ЛАКТАТ ДЕХИДРОГЕНАЗА</a:t>
            </a:r>
            <a:endParaRPr lang="en-US" sz="360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005"/>
    </mc:Choice>
    <mc:Fallback xmlns="">
      <p:transition spd="slow" advTm="17400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DF0C25-9736-5914-5BC4-A4CC740E2EBB}"/>
              </a:ext>
            </a:extLst>
          </p:cNvPr>
          <p:cNvSpPr txBox="1"/>
          <p:nvPr/>
        </p:nvSpPr>
        <p:spPr>
          <a:xfrm>
            <a:off x="-740" y="152400"/>
            <a:ext cx="8991600" cy="6804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endParaRPr lang="ru-RU" sz="2800" b="1" dirty="0">
              <a:solidFill>
                <a:srgbClr val="FFFF00"/>
              </a:solidFill>
              <a:effectLst/>
              <a:latin typeface="Arial" panose="020B0604020202020204" pitchFamily="34" charset="0"/>
              <a:ea typeface="等线 Light" panose="020B0503020204020204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ru-RU" sz="2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B0503020204020204" pitchFamily="2" charset="-122"/>
                <a:cs typeface="Arial" panose="020B0604020202020204" pitchFamily="34" charset="0"/>
              </a:rPr>
              <a:t>                          </a:t>
            </a:r>
            <a:r>
              <a:rPr lang="ru-RU" sz="36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B0503020204020204" pitchFamily="2" charset="-122"/>
                <a:cs typeface="Arial" panose="020B0604020202020204" pitchFamily="34" charset="0"/>
              </a:rPr>
              <a:t>Kaталаза</a:t>
            </a:r>
          </a:p>
          <a:p>
            <a:pPr algn="just">
              <a:lnSpc>
                <a:spcPct val="114000"/>
              </a:lnSpc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4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</a:pP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</a:pPr>
            <a:endParaRPr lang="ru-RU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Каталаза је ензим 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антиоксидативне заштите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 класе оксидо-редуктаза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који разлаже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водоник-пероксид 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 воду и молекул кисеоника</a:t>
            </a:r>
            <a:endParaRPr lang="ru-RU" b="1" dirty="0">
              <a:solidFill>
                <a:srgbClr val="FFFF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FFFF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Каталаза спада у најраспрострањеније ензиме у хуманом организму. Највећу активност има у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јетри, еритроцитима и бубрезима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Углавном је локализован у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органелама пероксизомима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структури спада у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хемохромопротеиде </a:t>
            </a:r>
            <a:r>
              <a:rPr lang="ru-RU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јер садржи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хем као коензим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Каталаза има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четири субјединице и четири молекула хема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који улазе у састав активног центра. За испољавање каталитичке активности неопходно је да све субјединице и коензими буду повезани.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938" name="Picture 2" descr="Molekularno-biološki ekstremi: Najbrži enzim Katalaza je enzim koji se  često nalazi u živim organizmima izloženim kiseoniku i važan je za zaštitu  ćelije od oksidativnog oštećenja do kog dovode reaktivne vrste kiseonika.  Katalizuje">
            <a:extLst>
              <a:ext uri="{FF2B5EF4-FFF2-40B4-BE49-F238E27FC236}">
                <a16:creationId xmlns:a16="http://schemas.microsoft.com/office/drawing/2014/main" id="{7FFAD557-8471-DC70-D750-4F6A73613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799"/>
            <a:ext cx="3124200" cy="196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111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48EC60-E1B9-1025-3C30-E28E20D6E168}"/>
              </a:ext>
            </a:extLst>
          </p:cNvPr>
          <p:cNvSpPr txBox="1"/>
          <p:nvPr/>
        </p:nvSpPr>
        <p:spPr>
          <a:xfrm>
            <a:off x="0" y="914400"/>
            <a:ext cx="9144000" cy="543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Поремећај недостатка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каталазе се назива </a:t>
            </a: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АКАТАЛАЗИЈА.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Особе с акаталазијом немају довољно активног ензима каталазе, што доводи до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накупљања водоник-пероксида у ткивима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То може узроковати различите здравствене проблеме, укључујући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оштећење ћелија коже, косе и очију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Симптоми акаталазије :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осетљивост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коже на сунчеву светлост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сиве или беле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пруге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коси,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проблеми с очима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Болест се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наслеђује аутозомно рецесивно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што значи да оба родитеља морају пренети дефектни ген како би дете развило акаталазију.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Лецитин,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који се налази у неким врстама хране,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може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деловати као заменски ензим за каталазу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 помоћи у разлагању водоник-пероксида.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Лецитин помаже у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контроли симптома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али нема потпуне терапије за ову болест. 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1A31D-5E9F-3BD3-C40B-FD6B8155C4C6}"/>
              </a:ext>
            </a:extLst>
          </p:cNvPr>
          <p:cNvSpPr txBox="1"/>
          <p:nvPr/>
        </p:nvSpPr>
        <p:spPr>
          <a:xfrm>
            <a:off x="3352800" y="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B0503020204020204" pitchFamily="2" charset="-122"/>
                <a:cs typeface="Arial" panose="020B0604020202020204" pitchFamily="34" charset="0"/>
              </a:rPr>
              <a:t>Kaталаза</a:t>
            </a:r>
            <a:endParaRPr lang="sr-Latn-RS" sz="3600" dirty="0"/>
          </a:p>
        </p:txBody>
      </p:sp>
    </p:spTree>
    <p:extLst>
      <p:ext uri="{BB962C8B-B14F-4D97-AF65-F5344CB8AC3E}">
        <p14:creationId xmlns:p14="http://schemas.microsoft.com/office/powerpoint/2010/main" val="1007983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2FE732-B958-8815-A978-50C3CE633C15}"/>
              </a:ext>
            </a:extLst>
          </p:cNvPr>
          <p:cNvSpPr txBox="1"/>
          <p:nvPr/>
        </p:nvSpPr>
        <p:spPr>
          <a:xfrm>
            <a:off x="0" y="0"/>
            <a:ext cx="8991600" cy="49437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sr-Cyrl-RS" sz="32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10600030101010101" pitchFamily="2" charset="-122"/>
                <a:cs typeface="Arial" panose="020B0604020202020204" pitchFamily="34" charset="0"/>
              </a:rPr>
              <a:t>Супероксид дизмутаза</a:t>
            </a:r>
          </a:p>
          <a:p>
            <a:pPr algn="ctr">
              <a:lnSpc>
                <a:spcPct val="114000"/>
              </a:lnSpc>
            </a:pPr>
            <a:r>
              <a:rPr lang="sr-Cyrl-RS" sz="32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sr-Cyrl-RS" sz="3200" b="1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Супероксид дизмутаза </a:t>
            </a: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 </a:t>
            </a:r>
            <a:r>
              <a:rPr lang="sr-Cyrl-R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ензим антиоксидативне заштите који 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катализује реакцију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дизмутације супероксид анјона до молекула кисеоника и водоник пероксида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Код сисара постоје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две форме супероксид дизмутазе: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solidFill>
                <a:srgbClr val="FFFF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4000"/>
              </a:lnSpc>
              <a:buFont typeface="+mj-lt"/>
              <a:buAutoNum type="arabicPeriod"/>
            </a:pP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Mn-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зависна супероксид дизмутаза (у митохондријама) и </a:t>
            </a:r>
          </a:p>
          <a:p>
            <a:pPr marL="342900" indent="-342900" algn="just">
              <a:lnSpc>
                <a:spcPct val="114000"/>
              </a:lnSpc>
              <a:buFont typeface="+mj-lt"/>
              <a:buAutoNum type="arabicPeriod"/>
            </a:pPr>
            <a:r>
              <a:rPr lang="sr-Latn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Cu, Zn –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зависна супероксид дизмутаза (у цитосолу)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14000"/>
              </a:lnSpc>
            </a:pPr>
            <a:endParaRPr lang="sr-Cyrl-R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Постоји и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екстрацелуларна супероксид дизмутаза 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која је присутна у свим ткивима и телесним течностима.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EFCBA3-DD7D-B0F8-F144-671320115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988" y="4677463"/>
            <a:ext cx="3459928" cy="20555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8A8FF1-D270-D09F-C01D-6429BD1C2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98" y="4677463"/>
            <a:ext cx="3623614" cy="2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3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7F0E27-7475-527C-0F92-F783BAEC3993}"/>
              </a:ext>
            </a:extLst>
          </p:cNvPr>
          <p:cNvSpPr txBox="1"/>
          <p:nvPr/>
        </p:nvSpPr>
        <p:spPr>
          <a:xfrm>
            <a:off x="0" y="1143000"/>
            <a:ext cx="9067800" cy="44870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Све ћелије људског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организма садрже супероксид дизмутазу, а највећа активност је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еритроцитима и тромбоцитима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Супероксид дизмутаза у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еритроцитима људи има константну активност 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током старења еритроцита код исте особе.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Смањена активност 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супероксид дизмутазе </a:t>
            </a:r>
            <a:r>
              <a:rPr lang="sr-Cyrl-RS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еритроцита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јавља се код </a:t>
            </a:r>
            <a:r>
              <a:rPr lang="sr-Cyrl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хемолитичке анемије, српасте анемије, </a:t>
            </a:r>
            <a:r>
              <a:rPr lang="sr-Latn-RS" b="1" i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Gilbert</a:t>
            </a:r>
            <a:r>
              <a:rPr lang="sr-Latn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sr-Cyrl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ове болести.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Повећана активност </a:t>
            </a: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еритроцитима јавља се код </a:t>
            </a:r>
            <a:r>
              <a:rPr lang="sr-Cyrl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хипохромне анемије, бета таласемије минор, тризомије 21 и неких менталних поремећаја. </a:t>
            </a:r>
            <a:endParaRPr lang="sr-Cyrl-RS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sr-Cyrl-R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Супероксид дизмутаза има </a:t>
            </a:r>
            <a:r>
              <a:rPr lang="sr-Cyrl-RS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протективни ефекат у односу на јонизујуће зрачење, исхемију и активацију леукоцита. </a:t>
            </a:r>
            <a:endParaRPr lang="sr-Cyrl-RS" b="1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6842CE-0EB5-6DB7-F88F-D79703E66EE4}"/>
              </a:ext>
            </a:extLst>
          </p:cNvPr>
          <p:cNvSpPr txBox="1"/>
          <p:nvPr/>
        </p:nvSpPr>
        <p:spPr>
          <a:xfrm>
            <a:off x="2286000" y="152400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Супероксид дизмутаза</a:t>
            </a:r>
          </a:p>
        </p:txBody>
      </p:sp>
    </p:spTree>
    <p:extLst>
      <p:ext uri="{BB962C8B-B14F-4D97-AF65-F5344CB8AC3E}">
        <p14:creationId xmlns:p14="http://schemas.microsoft.com/office/powerpoint/2010/main" val="4027639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ТРАНСАМИНАЗЕ  (А</a:t>
            </a:r>
            <a:r>
              <a:rPr lang="sr-Latn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ST</a:t>
            </a:r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sr-Latn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ALT</a:t>
            </a:r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Спадају у класу трансфераза</a:t>
            </a:r>
            <a:r>
              <a:rPr lang="en-US" sz="2000">
                <a:effectLst/>
                <a:latin typeface="Arial" panose="020B0604020202020204" pitchFamily="34" charset="0"/>
              </a:rPr>
              <a:t> </a:t>
            </a:r>
            <a:r>
              <a:rPr lang="sr-Cyrl-CS" sz="2000">
                <a:effectLst/>
                <a:latin typeface="Arial" panose="020B0604020202020204" pitchFamily="34" charset="0"/>
              </a:rPr>
              <a:t>и омогућавају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пренос амино група са амино киселина на α-кето киселине</a:t>
            </a:r>
          </a:p>
          <a:p>
            <a:pPr eaLnBrk="1" hangingPunct="1">
              <a:lnSpc>
                <a:spcPct val="80000"/>
              </a:lnSpc>
            </a:pPr>
            <a:endParaRPr lang="sr-Cyrl-CS" sz="200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Дијагностички значајни ензими из ове класе су А</a:t>
            </a:r>
            <a:r>
              <a:rPr lang="sr-Latn-CS" sz="2000" b="1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ST </a:t>
            </a:r>
            <a:r>
              <a:rPr lang="sr-Cyrl-CS" sz="2000" b="1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и </a:t>
            </a:r>
            <a:r>
              <a:rPr lang="sr-Latn-CS" sz="2000" b="1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ALT</a:t>
            </a:r>
            <a:endParaRPr lang="sr-Cyrl-CS" sz="2000" b="1" u="sng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Присутни у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срчаном мишићу, јетри, скелетним мишићима, бубрезима, панкреасу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Промењене вредности се могу наћи код поремећене функције јетре (</a:t>
            </a:r>
            <a:r>
              <a:rPr lang="sr-Latn-CS" sz="2000">
                <a:effectLst/>
                <a:latin typeface="Arial" panose="020B0604020202020204" pitchFamily="34" charset="0"/>
              </a:rPr>
              <a:t>ALT</a:t>
            </a:r>
            <a:r>
              <a:rPr lang="sr-Cyrl-CS" sz="2000">
                <a:effectLst/>
                <a:latin typeface="Arial" panose="020B0604020202020204" pitchFamily="34" charset="0"/>
              </a:rPr>
              <a:t>) и инфаркта миокарда (активност А</a:t>
            </a:r>
            <a:r>
              <a:rPr lang="sr-Latn-CS" sz="2000">
                <a:effectLst/>
                <a:latin typeface="Arial" panose="020B0604020202020204" pitchFamily="34" charset="0"/>
              </a:rPr>
              <a:t>ST</a:t>
            </a:r>
            <a:r>
              <a:rPr lang="sr-Cyrl-CS" sz="2000">
                <a:effectLst/>
                <a:latin typeface="Arial" panose="020B0604020202020204" pitchFamily="34" charset="0"/>
              </a:rPr>
              <a:t> расте</a:t>
            </a:r>
            <a:r>
              <a:rPr lang="sr-Latn-CS" sz="2000">
                <a:effectLst/>
                <a:latin typeface="Arial" panose="020B0604020202020204" pitchFamily="34" charset="0"/>
              </a:rPr>
              <a:t> </a:t>
            </a:r>
            <a:r>
              <a:rPr lang="sr-Cyrl-CS" sz="2000">
                <a:effectLst/>
                <a:latin typeface="Arial" panose="020B0604020202020204" pitchFamily="34" charset="0"/>
              </a:rPr>
              <a:t>у првих 6-12 сати по појави бола, а у току 24 – 48 сати достижу максимум активности)</a:t>
            </a: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De Ritis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коефицијент</a:t>
            </a:r>
            <a:r>
              <a:rPr lang="sr-Latn-CS" sz="2000">
                <a:effectLst/>
                <a:latin typeface="Arial" panose="020B0604020202020204" pitchFamily="34" charset="0"/>
              </a:rPr>
              <a:t> –</a:t>
            </a:r>
            <a:r>
              <a:rPr lang="sr-Cyrl-CS" sz="2000">
                <a:effectLst/>
                <a:latin typeface="Arial" panose="020B0604020202020204" pitchFamily="34" charset="0"/>
              </a:rPr>
              <a:t> вредност овог коефицијента је код здравих и код инфаркта миокарда већи од 1 док је код хепатитиса мањи од 1</a:t>
            </a:r>
            <a:r>
              <a:rPr lang="en-US" sz="2000"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63492" name="Picture 4" descr="l2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503363"/>
            <a:ext cx="7010400" cy="2292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021"/>
    </mc:Choice>
    <mc:Fallback xmlns="">
      <p:transition spd="slow" advTm="25502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533400" y="76200"/>
            <a:ext cx="8229600" cy="1139825"/>
          </a:xfrm>
        </p:spPr>
        <p:txBody>
          <a:bodyPr/>
          <a:lstStyle/>
          <a:p>
            <a:pPr eaLnBrk="1" hangingPunct="1"/>
            <a:r>
              <a:rPr lang="sr-Cyrl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КРЕАТИН КИНАЗА (</a:t>
            </a:r>
            <a:r>
              <a:rPr lang="sr-Latn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CK</a:t>
            </a:r>
            <a:r>
              <a:rPr lang="sr-Cyrl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Катализује </a:t>
            </a:r>
            <a:r>
              <a:rPr lang="sr-Cyrl-CS" sz="24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конверзију креатина у фосфокреатин</a:t>
            </a:r>
            <a:r>
              <a:rPr lang="sr-Cyrl-CS" sz="2400">
                <a:effectLst/>
                <a:latin typeface="Arial" panose="020B0604020202020204" pitchFamily="34" charset="0"/>
              </a:rPr>
              <a:t> (макроненергетско једињење)</a:t>
            </a:r>
            <a:r>
              <a:rPr lang="en-US" sz="2400">
                <a:effectLst/>
                <a:latin typeface="Arial" panose="020B0604020202020204" pitchFamily="34" charset="0"/>
              </a:rPr>
              <a:t> </a:t>
            </a:r>
            <a:r>
              <a:rPr lang="sr-Cyrl-CS" sz="2400">
                <a:effectLst/>
                <a:latin typeface="Arial" panose="020B0604020202020204" pitchFamily="34" charset="0"/>
              </a:rPr>
              <a:t>при чему се ATP користи као донор фосфатне групе</a:t>
            </a:r>
            <a:r>
              <a:rPr lang="en-US" sz="2400">
                <a:effectLst/>
                <a:latin typeface="Arial" panose="020B0604020202020204" pitchFamily="34" charset="0"/>
              </a:rPr>
              <a:t> </a:t>
            </a:r>
            <a:r>
              <a:rPr lang="sr-Cyrl-CS" sz="2400">
                <a:effectLst/>
                <a:latin typeface="Arial" panose="020B0604020202020204" pitchFamily="34" charset="0"/>
              </a:rPr>
              <a:t>и обрнуто</a:t>
            </a: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Највише га има у ексцитабилним ткивима, </a:t>
            </a:r>
            <a:r>
              <a:rPr lang="sr-Cyrl-CS" sz="24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ћелијама нервног и мишићног ткива</a:t>
            </a:r>
            <a:r>
              <a:rPr lang="sr-Cyrl-CS" sz="2400">
                <a:effectLst/>
                <a:latin typeface="Arial" panose="020B0604020202020204" pitchFamily="34" charset="0"/>
              </a:rPr>
              <a:t> (користе фосфокреатин као извор енергије превођењем у ATP)</a:t>
            </a:r>
          </a:p>
          <a:p>
            <a:pPr eaLnBrk="1" hangingPunct="1">
              <a:lnSpc>
                <a:spcPct val="90000"/>
              </a:lnSpc>
            </a:pPr>
            <a:endParaRPr lang="sr-Cyrl-CS" sz="2400">
              <a:effectLst/>
              <a:latin typeface="Arial" panose="020B0604020202020204" pitchFamily="34" charset="0"/>
            </a:endParaRPr>
          </a:p>
        </p:txBody>
      </p:sp>
      <p:pic>
        <p:nvPicPr>
          <p:cNvPr id="66564" name="Picture 5" descr="File:Creatine kinase rx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14600"/>
            <a:ext cx="9144000" cy="2590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66565" name="Picture 6" descr="200px-Creatine_Kinas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2075" y="0"/>
            <a:ext cx="1431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934"/>
    </mc:Choice>
    <mc:Fallback xmlns="">
      <p:transition spd="slow" advTm="9793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785DBF-46C2-DD67-817D-F53E9CCD0221}"/>
              </a:ext>
            </a:extLst>
          </p:cNvPr>
          <p:cNvSpPr txBox="1"/>
          <p:nvPr/>
        </p:nvSpPr>
        <p:spPr>
          <a:xfrm>
            <a:off x="2286000" y="152400"/>
            <a:ext cx="5060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ЗНАЧАЈ ОДРЕЂИВАЊА ЕНЗИМА</a:t>
            </a:r>
            <a:endParaRPr lang="sr-Latn-RS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ED1046-DD40-2A17-0E23-26799D280E4F}"/>
              </a:ext>
            </a:extLst>
          </p:cNvPr>
          <p:cNvSpPr txBox="1"/>
          <p:nvPr/>
        </p:nvSpPr>
        <p:spPr>
          <a:xfrm>
            <a:off x="76200" y="838200"/>
            <a:ext cx="9067799" cy="5701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Ензимска дијагностика 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ензими интрацелуларног метаболизма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ћелијама присутни у много већим концентрацијама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у односу на плазму, тако да  при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оштећењу ћелија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долази до преласка ензима из ћелија у екстрацелуларни простор и циркулацију-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индикатор локализације патолошког процеса.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Дијагностика ензимопатија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Ензимопатије су наследне болести, а њихова клиничка манифестација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је последица потпуног недостатка неког ензима или његове смањене или измењене активности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Терапијска примена ензима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07000"/>
              </a:lnSpc>
              <a:buAutoNum type="arabicPeriod"/>
            </a:pP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Стрептокиназа,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која делује тако што претвара плазминоген у плазмин, који разлаже фибринске тромбе</a:t>
            </a:r>
          </a:p>
          <a:p>
            <a:pPr marL="342900" indent="-342900">
              <a:lnSpc>
                <a:spcPct val="107000"/>
              </a:lnSpc>
              <a:buAutoNum type="arabicPeriod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Дигестивне болести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Ензими, као што су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амилаза, липаза и протеазе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могу се користити у терапији болести дигестивног система</a:t>
            </a:r>
          </a:p>
          <a:p>
            <a:pPr marL="342900" indent="-342900">
              <a:lnSpc>
                <a:spcPct val="107000"/>
              </a:lnSpc>
              <a:buAutoNum type="arabicPeriod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Терапија метаболичких болести: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недостатак метаболичког ензима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 може надоместити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додавањем тог ензима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 терапији. </a:t>
            </a:r>
          </a:p>
          <a:p>
            <a:pPr>
              <a:lnSpc>
                <a:spcPct val="107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>
              <a:lnSpc>
                <a:spcPct val="107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Пример :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фенилкетонурија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недостатак ензима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фенилаланин хидроксилаза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   </a:t>
            </a:r>
          </a:p>
          <a:p>
            <a:pPr>
              <a:lnSpc>
                <a:spcPct val="107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терапија додатком  ензима или агенса за успешни метаболизам фенилаланина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8783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КРЕАТИН КИНАЗА (</a:t>
            </a:r>
            <a:r>
              <a:rPr lang="sr-Latn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CK</a:t>
            </a:r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7587" name="Rectangle 6"/>
          <p:cNvSpPr>
            <a:spLocks noChangeArrowheads="1"/>
          </p:cNvSpPr>
          <p:nvPr/>
        </p:nvSpPr>
        <p:spPr bwMode="auto">
          <a:xfrm>
            <a:off x="381000" y="990600"/>
            <a:ext cx="8763000" cy="1552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          Ензим је изграђен од две субјединице – </a:t>
            </a:r>
          </a:p>
          <a:p>
            <a:pPr eaLnBrk="1" hangingPunct="1"/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sr-Cyrl-C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sr-Latn-C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(brain)</a:t>
            </a:r>
            <a:r>
              <a:rPr lang="sr-Latn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Latn-C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(muscle)</a:t>
            </a:r>
            <a:r>
              <a:rPr lang="sr-Latn-C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C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sr-Latn-CS" sz="2400">
                <a:latin typeface="Arial" panose="020B0604020202020204" pitchFamily="34" charset="0"/>
                <a:cs typeface="Arial" panose="020B0604020202020204" pitchFamily="34" charset="0"/>
              </a:rPr>
              <a:t>тако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да постоје 3 изоензима: </a:t>
            </a:r>
          </a:p>
          <a:p>
            <a:pPr eaLnBrk="1" hangingPunct="1"/>
            <a:r>
              <a:rPr lang="sr-Cyrl-C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</a:t>
            </a:r>
            <a:r>
              <a:rPr lang="sr-Latn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sr-Latn-CS" sz="2400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</a:t>
            </a:r>
            <a:r>
              <a:rPr lang="sr-Latn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</a:t>
            </a:r>
            <a:r>
              <a:rPr lang="sr-Cyrl-CS" sz="2400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</a:t>
            </a:r>
            <a:r>
              <a:rPr lang="sr-Latn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</a:t>
            </a:r>
            <a:endParaRPr lang="sr-Latn-CS" sz="2400" u="sng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588" name="Picture 14" descr="Creatine+kinase+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895600"/>
            <a:ext cx="3657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65"/>
    </mc:Choice>
    <mc:Fallback xmlns="">
      <p:transition spd="slow" advTm="22565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File:Creatine kinase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319213"/>
            <a:ext cx="2819400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КРЕАТИН КИНАЗА (</a:t>
            </a:r>
            <a:r>
              <a:rPr lang="sr-Latn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CK</a:t>
            </a:r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228600" y="1447800"/>
            <a:ext cx="8915400" cy="4838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CK-MM</a:t>
            </a:r>
            <a:r>
              <a:rPr lang="sr-Cyrl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40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присутан </a:t>
            </a:r>
            <a:r>
              <a:rPr lang="sr-Cyrl-CS" sz="2400" u="sng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CS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скелетним мишићима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C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CK-MB</a:t>
            </a:r>
            <a:r>
              <a:rPr lang="sr-Cyrl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40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присутан у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срчаном мишићу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CK-BB</a:t>
            </a: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 – присутан </a:t>
            </a:r>
            <a:r>
              <a:rPr lang="sr-Cyrl-CS" sz="2400" u="sng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CS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мозгу</a:t>
            </a:r>
          </a:p>
          <a:p>
            <a:pPr>
              <a:defRPr/>
            </a:pPr>
            <a:endParaRPr lang="sr-Cyrl-CS" sz="2400" u="sng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CS" sz="2400">
                <a:latin typeface="Arial" panose="020B0604020202020204" pitchFamily="34" charset="0"/>
                <a:cs typeface="Arial" panose="020B0604020202020204" pitchFamily="34" charset="0"/>
              </a:rPr>
              <a:t>Клинички значај овог ензима је што се може користити као 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рани маркер инфаркта миокарда (</a:t>
            </a:r>
            <a:r>
              <a:rPr lang="en-U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CK-MB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(3-6 сати), </a:t>
            </a:r>
            <a:endParaRPr lang="en-US" sz="2400" b="1" u="sng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рабдомиолизе</a:t>
            </a:r>
            <a:r>
              <a:rPr lang="en-U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(CK-MM)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мишићне дистрофије</a:t>
            </a:r>
            <a:r>
              <a:rPr lang="en-U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(CK-MM)</a:t>
            </a: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2400" b="1" u="sng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CS" sz="24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акутне бубрежне инсуфицијенције</a:t>
            </a:r>
            <a:endParaRPr lang="en-US" sz="2400" b="1" u="sng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228600" y="1447800"/>
            <a:ext cx="8915400" cy="191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sz="2400">
              <a:solidFill>
                <a:schemeClr val="fol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>
              <a:solidFill>
                <a:schemeClr val="fol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CS" sz="2400">
              <a:solidFill>
                <a:schemeClr val="fol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CS" sz="2400">
              <a:solidFill>
                <a:schemeClr val="fol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995"/>
    </mc:Choice>
    <mc:Fallback xmlns="">
      <p:transition spd="slow" advTm="131995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γ-</a:t>
            </a:r>
            <a:r>
              <a:rPr lang="sr-Latn-C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GLUTAMIL-TRANSFERAZA</a:t>
            </a:r>
            <a:endParaRPr lang="en-US" sz="400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991600" cy="60198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Овај ензим катализује пренос γ-глутамил групе са пептида  даваоца на пептид примаоца – транспептидација</a:t>
            </a:r>
            <a:r>
              <a:rPr lang="en-US" sz="2000">
                <a:effectLst/>
                <a:latin typeface="Arial" panose="020B0604020202020204" pitchFamily="34" charset="0"/>
              </a:rPr>
              <a:t> (</a:t>
            </a:r>
            <a:r>
              <a:rPr lang="sr-Cyrl-CS" sz="2000">
                <a:effectLst/>
                <a:latin typeface="Arial" panose="020B0604020202020204" pitchFamily="34" charset="0"/>
              </a:rPr>
              <a:t>природни супстрат је ГЛУТАТИОН).</a:t>
            </a:r>
            <a:r>
              <a:rPr lang="en-US" sz="2000">
                <a:effectLst/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18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>
                <a:effectLst/>
                <a:latin typeface="Arial" panose="020B0604020202020204" pitchFamily="34" charset="0"/>
              </a:rPr>
              <a:t>(5-L-glutamyl)-peptide + an amino acid          peptide + 5-L-glutamyl amino acid </a:t>
            </a:r>
          </a:p>
          <a:p>
            <a:pPr eaLnBrk="1" hangingPunct="1">
              <a:lnSpc>
                <a:spcPct val="80000"/>
              </a:lnSpc>
            </a:pPr>
            <a:endParaRPr lang="en-US" sz="18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sz="2400"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Локализована у мембранама ћелија бубрежних тубула, танког црева, јетре, у епителним ћелијама жучних канала и панкреасу</a:t>
            </a:r>
            <a:endParaRPr lang="sr-Latn-CS" sz="2400">
              <a:effectLst/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80000"/>
              </a:lnSpc>
            </a:pPr>
            <a:endParaRPr lang="en-US" sz="24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Учествује у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метаболизму ксенобиотика</a:t>
            </a: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Повећане вредности γ-</a:t>
            </a:r>
            <a:r>
              <a:rPr lang="sr-Latn-CS" sz="2000">
                <a:effectLst/>
                <a:latin typeface="Arial" panose="020B0604020202020204" pitchFamily="34" charset="0"/>
              </a:rPr>
              <a:t>glutamil-transferaz</a:t>
            </a:r>
            <a:r>
              <a:rPr lang="sr-Cyrl-CS" sz="2000">
                <a:effectLst/>
                <a:latin typeface="Arial" panose="020B0604020202020204" pitchFamily="34" charset="0"/>
              </a:rPr>
              <a:t>е се очекују код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болести јетре</a:t>
            </a:r>
            <a:r>
              <a:rPr lang="sr-Cyrl-CS" sz="2000">
                <a:effectLst/>
                <a:latin typeface="Arial" panose="020B0604020202020204" pitchFamily="34" charset="0"/>
              </a:rPr>
              <a:t>, (карцином јетре),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и жучних путева</a:t>
            </a: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Повећане вредности овог ензима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у </a:t>
            </a:r>
            <a:r>
              <a:rPr lang="sr-Cyrl-CS" sz="2000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урину</a:t>
            </a:r>
            <a:r>
              <a:rPr lang="sr-Cyrl-CS" sz="2000">
                <a:effectLst/>
                <a:latin typeface="Arial" panose="020B0604020202020204" pitchFamily="34" charset="0"/>
              </a:rPr>
              <a:t> се могу очекивати код бубрежних оштећења, а повећане вредности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у </a:t>
            </a:r>
            <a:r>
              <a:rPr lang="sr-Cyrl-CS" sz="2000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амнионској течности</a:t>
            </a:r>
            <a:r>
              <a:rPr lang="sr-Cyrl-CS" sz="2000">
                <a:effectLst/>
                <a:latin typeface="Arial" panose="020B0604020202020204" pitchFamily="34" charset="0"/>
              </a:rPr>
              <a:t> указују на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конгениталне аномалије плода</a:t>
            </a:r>
            <a:endParaRPr lang="en-US" sz="2000">
              <a:effectLst/>
              <a:latin typeface="Arial" panose="020B0604020202020204" pitchFamily="34" charset="0"/>
            </a:endParaRP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4191000" y="2057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542"/>
    </mc:Choice>
    <mc:Fallback xmlns="">
      <p:transition spd="slow" advTm="126542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304800" y="0"/>
            <a:ext cx="8229600" cy="1139825"/>
          </a:xfrm>
        </p:spPr>
        <p:txBody>
          <a:bodyPr/>
          <a:lstStyle/>
          <a:p>
            <a:pPr eaLnBrk="1" hangingPunct="1"/>
            <a:r>
              <a:rPr lang="sr-Cyrl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АЛКАЛНА ФОСФАТАЗА</a:t>
            </a:r>
            <a:r>
              <a:rPr lang="sr-Cyrl-CS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 </a:t>
            </a:r>
            <a:endParaRPr lang="en-US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Н</a:t>
            </a:r>
            <a:r>
              <a:rPr lang="sr-Latn-CS" sz="2000">
                <a:effectLst/>
                <a:latin typeface="Arial" panose="020B0604020202020204" pitchFamily="34" charset="0"/>
              </a:rPr>
              <a:t>есп</a:t>
            </a:r>
            <a:r>
              <a:rPr lang="sr-Cyrl-CS" sz="2000">
                <a:effectLst/>
                <a:latin typeface="Arial" panose="020B0604020202020204" pitchFamily="34" charset="0"/>
              </a:rPr>
              <a:t>е</a:t>
            </a:r>
            <a:r>
              <a:rPr lang="sr-Latn-CS" sz="2000">
                <a:effectLst/>
                <a:latin typeface="Arial" panose="020B0604020202020204" pitchFamily="34" charset="0"/>
              </a:rPr>
              <a:t>цифична фосфомоноестераза која у базној средини </a:t>
            </a:r>
            <a:r>
              <a:rPr lang="sr-Cyrl-CS" sz="2000">
                <a:effectLst/>
                <a:latin typeface="Arial" panose="020B0604020202020204" pitchFamily="34" charset="0"/>
              </a:rPr>
              <a:t>разлаже моноестре фосфорне киселине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Најзаступљенија у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ЈЕТРИ И КОСТИМА (ОСТЕОБЛАСТИМА)</a:t>
            </a:r>
          </a:p>
          <a:p>
            <a:pPr eaLnBrk="1" hangingPunct="1">
              <a:lnSpc>
                <a:spcPct val="80000"/>
              </a:lnSpc>
            </a:pPr>
            <a:endParaRPr lang="sr-Cyrl-CS" sz="200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Највећи значај одређивања алкалне фосфатазе у серуму  је код обољења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>
                <a:effectLst/>
                <a:latin typeface="Arial" panose="020B0604020202020204" pitchFamily="34" charset="0"/>
              </a:rPr>
              <a:t>костију- рахитиса, остеомалације, остеодистрофије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>
                <a:effectLst/>
                <a:latin typeface="Arial" panose="020B0604020202020204" pitchFamily="34" charset="0"/>
              </a:rPr>
              <a:t>примарног и секундарног хиперпаратиреодизма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>
                <a:effectLst/>
                <a:latin typeface="Arial" panose="020B0604020202020204" pitchFamily="34" charset="0"/>
              </a:rPr>
              <a:t>код обољења јетре - синдром холестазе, билијарна цироза јетре, опструктивна жутица</a:t>
            </a:r>
            <a:r>
              <a:rPr lang="en-US" sz="1800"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71684" name="Picture 5" descr="1ALK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9325" y="0"/>
            <a:ext cx="1844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7" descr="reacti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2438400"/>
            <a:ext cx="625157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058"/>
    </mc:Choice>
    <mc:Fallback xmlns="">
      <p:transition spd="slow" advTm="96058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2286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36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КИСЕЛА ФОСФАТАЗА</a:t>
            </a:r>
            <a:r>
              <a:rPr lang="sr-Cyrl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  <a:endParaRPr lang="en-US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>
                <a:effectLst/>
                <a:latin typeface="Arial" panose="020B0604020202020204" pitchFamily="34" charset="0"/>
              </a:rPr>
              <a:t>Налази се у лизозомима секреторних епителијалних ћелија и свим ткивима</a:t>
            </a:r>
          </a:p>
          <a:p>
            <a:pPr eaLnBrk="1" hangingPunct="1">
              <a:lnSpc>
                <a:spcPct val="90000"/>
              </a:lnSpc>
            </a:pPr>
            <a:endParaRPr lang="sr-Cyrl-CS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>
                <a:effectLst/>
                <a:latin typeface="Arial" panose="020B0604020202020204" pitchFamily="34" charset="0"/>
              </a:rPr>
              <a:t>Највећи клинички значај је код дијагностике и праћења </a:t>
            </a:r>
            <a:r>
              <a:rPr lang="sr-Cyrl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карцинома простате</a:t>
            </a:r>
            <a:r>
              <a:rPr lang="sr-Cyrl-CS">
                <a:effectLst/>
                <a:latin typeface="Arial" panose="020B0604020202020204" pitchFamily="34" charset="0"/>
              </a:rPr>
              <a:t> са метастазама на костима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>
                <a:effectLst/>
                <a:latin typeface="Arial" panose="020B0604020202020204" pitchFamily="34" charset="0"/>
              </a:rPr>
              <a:t>Повишене вредности активности овог ензима јављају се у код </a:t>
            </a:r>
            <a:r>
              <a:rPr lang="sr-Cyrl-CS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обољења костију</a:t>
            </a:r>
            <a:r>
              <a:rPr lang="sr-Cyrl-CS">
                <a:effectLst/>
                <a:latin typeface="Arial" panose="020B0604020202020204" pitchFamily="34" charset="0"/>
              </a:rPr>
              <a:t> код којих постоје остеокластични поремећаји</a:t>
            </a:r>
            <a:endParaRPr lang="en-US"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919"/>
    </mc:Choice>
    <mc:Fallback xmlns="">
      <p:transition spd="slow" advTm="110919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41F7A7-0F49-9FDE-2E9D-3CE36B105429}"/>
              </a:ext>
            </a:extLst>
          </p:cNvPr>
          <p:cNvSpPr txBox="1"/>
          <p:nvPr/>
        </p:nvSpPr>
        <p:spPr>
          <a:xfrm>
            <a:off x="0" y="228600"/>
            <a:ext cx="9220200" cy="56455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α-</a:t>
            </a:r>
            <a:r>
              <a:rPr lang="ru-RU" sz="32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10600030101010101" pitchFamily="2" charset="-122"/>
                <a:cs typeface="Arial" panose="020B0604020202020204" pitchFamily="34" charset="0"/>
              </a:rPr>
              <a:t>Амилаза</a:t>
            </a:r>
          </a:p>
          <a:p>
            <a:pPr algn="just">
              <a:lnSpc>
                <a:spcPct val="114000"/>
              </a:lnSpc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Aмилаза је ензим из класе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хидролаза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који катализује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хиролизу скроба , гликогена, амилозе и амилопектина раскидајући α-1,4-гликозидне везе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у овим полисахаридима. 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гзокрини панкреас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продукује и секретује амилазу је, а такође се ствара у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пљувачним жлездама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Остала места продукције (јетра, бубрези, тестиси, јајници, плућа, мишићи и масно ткиво) су много мање значајна. 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Амилаза из пљувачних жлезда и панкреаса су идентичне,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активност потребан је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јон калцијума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тако да амилаза спада у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металоензиме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рисуство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хелата, оксалата и флуорида који везују калцијум смањује активност 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амилазе. </a:t>
            </a:r>
          </a:p>
        </p:txBody>
      </p:sp>
    </p:spTree>
    <p:extLst>
      <p:ext uri="{BB962C8B-B14F-4D97-AF65-F5344CB8AC3E}">
        <p14:creationId xmlns:p14="http://schemas.microsoft.com/office/powerpoint/2010/main" val="225085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67F927-3B86-676B-D51A-DC99CB7F5982}"/>
              </a:ext>
            </a:extLst>
          </p:cNvPr>
          <p:cNvSpPr txBox="1"/>
          <p:nvPr/>
        </p:nvSpPr>
        <p:spPr>
          <a:xfrm>
            <a:off x="2057400" y="-76200"/>
            <a:ext cx="4572000" cy="583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α-</a:t>
            </a:r>
            <a:r>
              <a:rPr lang="ru-RU" sz="32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10600030101010101" pitchFamily="2" charset="-122"/>
                <a:cs typeface="Arial" panose="020B0604020202020204" pitchFamily="34" charset="0"/>
              </a:rPr>
              <a:t>Амилаза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14D243-3ACF-0AE9-61D8-50DFDF0798A0}"/>
              </a:ext>
            </a:extLst>
          </p:cNvPr>
          <p:cNvSpPr txBox="1"/>
          <p:nvPr/>
        </p:nvSpPr>
        <p:spPr>
          <a:xfrm>
            <a:off x="0" y="215418"/>
            <a:ext cx="9144000" cy="7013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Панкреасна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амилаза се брже излучује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урином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тако да је у урину већи удео активности панкреасне амилазе, 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серуму саливарне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(у физиолошким условима 40% активности серумске амилазе припада панкреасној, а 60% саливарној).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Одређивање амилазе има дијагностички значај у следећим болестима: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Акутни панкреатитис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пораст активности се јавља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након 3-12 сати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 почетка болести, 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максимум достиже за 24-36 сати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након чега почиње да се смањује. </a:t>
            </a:r>
          </a:p>
          <a:p>
            <a:pPr lvl="0" algn="just">
              <a:lnSpc>
                <a:spcPct val="114000"/>
              </a:lnSpc>
            </a:pP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По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раст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активности ће се јавити 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урину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око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другог дана болести и траје дуже,   </a:t>
            </a:r>
          </a:p>
          <a:p>
            <a:pPr lvl="0" algn="just">
              <a:lnSpc>
                <a:spcPct val="114000"/>
              </a:lnSpc>
            </a:pP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7-10 дана.</a:t>
            </a: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Хронични панкреатитис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пораст активности амилазе је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мањи него код акутне форме болести. Смањена активност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је код узнапредоваог облика хроничног панкреатитиса и фиброзе панкреаса.</a:t>
            </a: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Неки тумори ван панкреса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могу да продукују амилазу.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Различита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обољења гастроинтестиналног тракта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(апендицитис, опструктивна жутица, холелитијаза, инфаркт црева, екстраутерина трудноћа)</a:t>
            </a: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Болести пљувачних жлезда.</a:t>
            </a:r>
            <a:endParaRPr lang="ru-RU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02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536D24-1E11-4013-4340-DA5B70CDA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88" y="762000"/>
            <a:ext cx="8770223" cy="49347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0236CB-4E44-2832-96EA-5B8618B34EA5}"/>
              </a:ext>
            </a:extLst>
          </p:cNvPr>
          <p:cNvSpPr txBox="1"/>
          <p:nvPr/>
        </p:nvSpPr>
        <p:spPr>
          <a:xfrm>
            <a:off x="209082" y="5772834"/>
            <a:ext cx="85539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sz="1400" dirty="0">
                <a:hlinkClick r:id="rId3"/>
              </a:rPr>
              <a:t>https://www.grepmed.com/images/13544/elevation-increased-diagnosis-differential-amylase</a:t>
            </a:r>
            <a:endParaRPr lang="en-US" sz="1400" dirty="0"/>
          </a:p>
          <a:p>
            <a:endParaRPr lang="sr-Latn-RS" sz="1400" dirty="0"/>
          </a:p>
        </p:txBody>
      </p:sp>
    </p:spTree>
    <p:extLst>
      <p:ext uri="{BB962C8B-B14F-4D97-AF65-F5344CB8AC3E}">
        <p14:creationId xmlns:p14="http://schemas.microsoft.com/office/powerpoint/2010/main" val="1518276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E943AA-9F86-69C7-2F04-779494DC5782}"/>
              </a:ext>
            </a:extLst>
          </p:cNvPr>
          <p:cNvSpPr txBox="1"/>
          <p:nvPr/>
        </p:nvSpPr>
        <p:spPr>
          <a:xfrm>
            <a:off x="-76200" y="-76200"/>
            <a:ext cx="9220200" cy="726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r-Cyrl-R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Липаза</a:t>
            </a:r>
          </a:p>
          <a:p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Липаза је ензим из класе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хидролаза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који врши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разградњу триацилглицерола.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Присутна у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масном ткиву, панкреасу, плућима, јетри, леукоцитима, млеку. </a:t>
            </a:r>
            <a:endParaRPr 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Јони калцијума активирају липазу, а инхибиторно делују тешки метали, кинин, диизопропилфлуорофосфат, хемоглобин. Липаза се, за разлику од амилазе не излучује урином.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Клинички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 најзначајнија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панкреасна липаза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више неко амилаза)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која се користи у дијагностици обољења панкреаса.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Код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акутног панкреатитиса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активност липазе расте 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2-12 сати од почетка болести,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већи је од пораста амилазе и траје дуже (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пута више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односу на физиолошке вредности).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Активност липазе је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повишена и код хроничног панкреатитиса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али код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деструкције егзокриног панкреса , у циркулацији је мање ензима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јер је и синтеза ензимских молекула смањена.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Болести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надражаја панкреаса (улкус, илеус, акутни холециститис,инфаркт мезентеријума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), доводе до повишене активности липазе</a:t>
            </a:r>
            <a:r>
              <a:rPr lang="sr-Cyrl-R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79381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1FAA1D-40F8-D93F-D4C5-05A05383D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687" y="862012"/>
            <a:ext cx="5762625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367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DC87458-1861-DDAC-108F-7F2A15362222}"/>
              </a:ext>
            </a:extLst>
          </p:cNvPr>
          <p:cNvSpPr txBox="1"/>
          <p:nvPr/>
        </p:nvSpPr>
        <p:spPr>
          <a:xfrm>
            <a:off x="76200" y="1030562"/>
            <a:ext cx="90678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Антитуморска терапија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Неки ензими, као што су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хијалуронидаза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аспарагиназа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користе се као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додаци хемотерапији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помажући у разарању ћелијских зидова или одређених ћелијских компоненти тумора.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Замена ензима: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 неким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генетским болестима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пацијентима може недостајати одређени ензим. Замена тог ензима може бити делотворан метод терапије. Пример тога је терапија 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Гаучерове болести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где се користи замена ензима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бета-глукоцереброзидазе.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Зарастање рана и повреда: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Ензимске пасте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као што је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папаин,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могу се користити за  зарастање рана и повреда. Они помажу у отклањању одумрлих ћелија и подстицању оживљавања ткива.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Имуноблот методе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Користе се и идентификовање 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антигена и антитела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мерење њихове концентрације.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ELISA (enzyme-linked immuno-sorbent assay)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Latn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EMIT ( enzyme-multiplied immunoassay technique)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које одликује велика сензитивност и специфичност, што их чини погодним за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одређивање различитих протеина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присутних </a:t>
            </a:r>
            <a:r>
              <a:rPr lang="sr-Cyrl-R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ниским концентрацијама.</a:t>
            </a:r>
            <a:endParaRPr lang="sr-Latn-R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01831-F1C4-376F-CA26-4D4DCA62B59C}"/>
              </a:ext>
            </a:extLst>
          </p:cNvPr>
          <p:cNvSpPr txBox="1"/>
          <p:nvPr/>
        </p:nvSpPr>
        <p:spPr>
          <a:xfrm>
            <a:off x="2286000" y="152400"/>
            <a:ext cx="5060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ЗНАЧАЈ ОДРЕЂИВАЊА ЕНЗИМА</a:t>
            </a:r>
            <a:endParaRPr lang="sr-Latn-RS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6948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159460-4B59-8EC6-1B77-809EBC6B882F}"/>
              </a:ext>
            </a:extLst>
          </p:cNvPr>
          <p:cNvSpPr txBox="1"/>
          <p:nvPr/>
        </p:nvSpPr>
        <p:spPr>
          <a:xfrm>
            <a:off x="0" y="0"/>
            <a:ext cx="9029700" cy="56455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10600030101010101" pitchFamily="2" charset="-122"/>
                <a:cs typeface="Arial" panose="020B0604020202020204" pitchFamily="34" charset="0"/>
              </a:rPr>
              <a:t>Холинестераза</a:t>
            </a:r>
            <a:r>
              <a:rPr lang="ru-RU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32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Холинестераза је ензим из класе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хидролаза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који постоји у два облика и то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ацетилхолин естераза (права холинестераза) и ацилхолинестераза (псеудохолинестераза).</a:t>
            </a:r>
            <a:endParaRPr lang="ru-RU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FFFF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Холинестераза је ензим који има улогу у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разградњи ацетилхолина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неуротрансмитера који се користи за пренос сигнала између нервних ћелија (неурона) у нервном систему.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Aцетилхолинестераза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разлаже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ацетилхолин на ацетат и холин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Овај процес омогућава да се ацетилхолин брзо елиминише након што је испунио своју улогу у преносу нервних импулса. 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FFFF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Ова регулација је важна како би се одржала 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нормална функција нервног система,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 дисбаланс </a:t>
            </a:r>
            <a:endParaRPr lang="en-US" dirty="0">
              <a:solidFill>
                <a:srgbClr val="FFFF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равнотежи ацетилхолина може довести до </a:t>
            </a:r>
            <a:endParaRPr lang="en-US" dirty="0">
              <a:solidFill>
                <a:srgbClr val="FFFF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различитих неуролошких поремећаја. </a:t>
            </a:r>
            <a:endParaRPr lang="ru-RU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50AB76-E1D9-5E10-9705-C3ED9F81B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24" y="3886200"/>
            <a:ext cx="2801576" cy="281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2289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93FDD9-AECB-1F0D-804E-880E8B327F3C}"/>
              </a:ext>
            </a:extLst>
          </p:cNvPr>
          <p:cNvSpPr txBox="1"/>
          <p:nvPr/>
        </p:nvSpPr>
        <p:spPr>
          <a:xfrm>
            <a:off x="-11098" y="990600"/>
            <a:ext cx="9155098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Инхибитори холинестеразе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  користе у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лечењу Алцхајмерове болести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како би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повећали ниво ацетилхолина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мозгу, будући да се сматра да је смањење нивоа овог неуротрансмитера повезано са симптомима ове болести.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Одређивање холинестеразе је значајно код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дијагностике тровања органофосфатима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који доводе до изразитог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пада активности холинестеразе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тако да омогућавају рану дијагностику и брзу примену терапије, односно специфичних антидота да не би дошло до парализе која угрожава живот пацијента.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Холинестераза се синтетише у јетри</a:t>
            </a:r>
            <a:r>
              <a:rPr lang="ru-RU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може да се користи за испитивање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синтетске функције јетре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Смањена активност холинестеразе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јавља се после тежих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хируршких интервенција, мишићне дистрофије, плућне емболије, инфаркта миокарда, хроничних обољења бубрега и дуже примене цитостатика.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Повећана активност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холинестеразе присутна је код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нефроза и ексудативних ентеропатија.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R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95B7FC-535C-95C2-06A1-45548B397AE7}"/>
              </a:ext>
            </a:extLst>
          </p:cNvPr>
          <p:cNvSpPr txBox="1"/>
          <p:nvPr/>
        </p:nvSpPr>
        <p:spPr>
          <a:xfrm>
            <a:off x="1905000" y="76200"/>
            <a:ext cx="4572000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等线 Light" panose="02010600030101010101" pitchFamily="2" charset="-122"/>
                <a:cs typeface="Arial" panose="020B0604020202020204" pitchFamily="34" charset="0"/>
              </a:rPr>
              <a:t>Холинестераза</a:t>
            </a:r>
          </a:p>
        </p:txBody>
      </p:sp>
    </p:spTree>
    <p:extLst>
      <p:ext uri="{BB962C8B-B14F-4D97-AF65-F5344CB8AC3E}">
        <p14:creationId xmlns:p14="http://schemas.microsoft.com/office/powerpoint/2010/main" val="175119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9067800" cy="5638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Ензими у плазми се могу поделити на две велике групе: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sz="2000">
                <a:effectLst/>
                <a:latin typeface="Arial" panose="020B0604020202020204" pitchFamily="34" charset="0"/>
              </a:rPr>
              <a:t>Функционалне и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sz="2000">
                <a:effectLst/>
                <a:latin typeface="Arial" panose="020B0604020202020204" pitchFamily="34" charset="0"/>
              </a:rPr>
              <a:t>Нефункционалне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sz="2000" u="sng">
              <a:effectLst/>
              <a:latin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800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ФУНКЦИОНАЛНИ ЕНЗИМИ КРВНЕ ПЛАЗМЕ</a:t>
            </a:r>
            <a:r>
              <a:rPr lang="sr-Cyrl-CS" sz="24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>
                <a:effectLst/>
                <a:latin typeface="Arial" panose="020B0604020202020204" pitchFamily="34" charset="0"/>
              </a:rPr>
              <a:t>У  крви се налазе у активном облику, у плазми су присутни њихови супстрати и ови ензими у плазми имају неку физиолошку функцију.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sr-Cyrl-CS" sz="2000">
              <a:effectLst/>
              <a:latin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400">
                <a:effectLst/>
                <a:latin typeface="Arial" panose="020B0604020202020204" pitchFamily="34" charset="0"/>
              </a:rPr>
              <a:t>У ову групу ензима спадају:</a:t>
            </a:r>
            <a:r>
              <a:rPr lang="sr-Cyrl-CS" sz="240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ензими коагулације крви,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липопротеинска липаза,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псеудохолин-естераза и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холестерол лецитин ацил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sz="2000" b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      трансфераза (LCAT)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sz="2400" b="1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40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175"/>
            <a:ext cx="8229600" cy="606425"/>
          </a:xfrm>
          <a:noFill/>
        </p:spPr>
        <p:txBody>
          <a:bodyPr anchorCtr="1"/>
          <a:lstStyle/>
          <a:p>
            <a:pPr eaLnBrk="1" hangingPunct="1"/>
            <a:r>
              <a:rPr lang="sr-Cyrl-CS" sz="3600" b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ДИЈАГНОСТИЧКИ ВАЖНИ ЕНЗИМИ</a:t>
            </a:r>
            <a:endParaRPr lang="en-US" sz="3600" b="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4276" name="Picture 6" descr="bjc4600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15"/>
    </mc:Choice>
    <mc:Fallback xmlns="">
      <p:transition spd="slow" advTm="6711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"/>
            <a:ext cx="8534400" cy="60198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sr-Cyrl-CS" sz="240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НЕФУНКЦИОНАЛНИ ЕНЗИМИ КРВНЕ ПЛАЗМЕ</a:t>
            </a:r>
          </a:p>
          <a:p>
            <a:pPr marL="0" indent="0" algn="ctr" eaLnBrk="1" hangingPunct="1">
              <a:buNone/>
            </a:pPr>
            <a:r>
              <a:rPr lang="sr-Cyrl-CS" sz="240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(ДИЈАГНОСТИЧКИ ЕНЗИМИ)</a:t>
            </a:r>
          </a:p>
          <a:p>
            <a:pPr lvl="1" eaLnBrk="1" hangingPunct="1"/>
            <a:r>
              <a:rPr lang="sr-Cyrl-CS" sz="2400" dirty="0">
                <a:effectLst/>
                <a:latin typeface="Arial" panose="020B0604020202020204" pitchFamily="34" charset="0"/>
              </a:rPr>
              <a:t>своје дејство осварују </a:t>
            </a:r>
            <a:r>
              <a:rPr lang="sr-Cyrl-CS" sz="240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примарно интрацелуларно</a:t>
            </a:r>
          </a:p>
          <a:p>
            <a:pPr lvl="1" eaLnBrk="1" hangingPunct="1"/>
            <a:r>
              <a:rPr lang="sr-Cyrl-CS" sz="2400" dirty="0">
                <a:effectLst/>
                <a:latin typeface="Arial" panose="020B0604020202020204" pitchFamily="34" charset="0"/>
              </a:rPr>
              <a:t>они немају своју физиолошку улогу у плазми</a:t>
            </a:r>
          </a:p>
          <a:p>
            <a:pPr lvl="1" eaLnBrk="1" hangingPunct="1"/>
            <a:endParaRPr lang="en-US" sz="2400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sr-Cyrl-CS" sz="2400" dirty="0">
                <a:effectLst/>
                <a:latin typeface="Arial" panose="020B0604020202020204" pitchFamily="34" charset="0"/>
              </a:rPr>
              <a:t>По пореклу нефункционални ензими могу бити: </a:t>
            </a:r>
          </a:p>
          <a:p>
            <a:pPr lvl="1" eaLnBrk="1" hangingPunct="1"/>
            <a:r>
              <a:rPr lang="sr-Cyrl-CS" sz="240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прави интрацелуларни ензими</a:t>
            </a:r>
            <a:r>
              <a:rPr lang="sr-Cyrl-CS" sz="2400" dirty="0">
                <a:effectLst/>
                <a:latin typeface="Arial" panose="020B0604020202020204" pitchFamily="34" charset="0"/>
              </a:rPr>
              <a:t> (лактат-дехидрогеназа, креатин-киназа, алкална фосфатаза...)</a:t>
            </a:r>
          </a:p>
          <a:p>
            <a:pPr lvl="1" eaLnBrk="1" hangingPunct="1"/>
            <a:r>
              <a:rPr lang="sr-Cyrl-CS" sz="240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ензими егзокриних секрета</a:t>
            </a:r>
            <a:r>
              <a:rPr lang="sr-Cyrl-CS" sz="2400" dirty="0">
                <a:effectLst/>
                <a:latin typeface="Arial" panose="020B0604020202020204" pitchFamily="34" charset="0"/>
              </a:rPr>
              <a:t> (кисела фосфатаза, панкреасна амилаза, панкреасна липаза...) </a:t>
            </a:r>
          </a:p>
          <a:p>
            <a:pPr lvl="1" eaLnBrk="1" hangingPunct="1"/>
            <a:endParaRPr lang="sr-Cyrl-CS" sz="2400" dirty="0">
              <a:effectLst/>
              <a:latin typeface="Arial" panose="020B0604020202020204" pitchFamily="34" charset="0"/>
            </a:endParaRPr>
          </a:p>
          <a:p>
            <a:pPr eaLnBrk="1" hangingPunct="1"/>
            <a:r>
              <a:rPr lang="sr-Cyrl-CS" sz="2400" dirty="0">
                <a:effectLst/>
                <a:latin typeface="Arial" panose="020B0604020202020204" pitchFamily="34" charset="0"/>
              </a:rPr>
              <a:t>Повишене вредности активности ових ензима у плазми могу да укажу на оштећење ткива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561"/>
    </mc:Choice>
    <mc:Fallback xmlns="">
      <p:transition spd="slow" advTm="9156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5821363"/>
          </a:xfrm>
        </p:spPr>
        <p:txBody>
          <a:bodyPr/>
          <a:lstStyle/>
          <a:p>
            <a:pPr eaLnBrk="1" hangingPunct="1"/>
            <a:r>
              <a:rPr lang="sr-Cyrl-CS" sz="2000">
                <a:effectLst/>
                <a:latin typeface="Arial" panose="020B0604020202020204" pitchFamily="34" charset="0"/>
              </a:rPr>
              <a:t>Као дијагностички параметри се могу користити</a:t>
            </a:r>
            <a:r>
              <a:rPr lang="en-US" sz="2000">
                <a:effectLst/>
                <a:latin typeface="Arial" panose="020B0604020202020204" pitchFamily="34" charset="0"/>
              </a:rPr>
              <a:t>:</a:t>
            </a:r>
            <a:r>
              <a:rPr lang="sr-Cyrl-CS" sz="2000">
                <a:effectLst/>
                <a:latin typeface="Arial" panose="020B0604020202020204" pitchFamily="34" charset="0"/>
              </a:rPr>
              <a:t> </a:t>
            </a:r>
          </a:p>
          <a:p>
            <a:pPr lvl="1" eaLnBrk="1" hangingPunct="1"/>
            <a:r>
              <a:rPr lang="sr-Cyrl-CS" sz="2000">
                <a:effectLst/>
                <a:latin typeface="Arial" panose="020B0604020202020204" pitchFamily="34" charset="0"/>
              </a:rPr>
              <a:t>промене нивоа </a:t>
            </a:r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АКТИВНОСТИ</a:t>
            </a:r>
            <a:r>
              <a:rPr lang="sr-Cyrl-CS" sz="2000">
                <a:effectLst/>
                <a:latin typeface="Arial" panose="020B0604020202020204" pitchFamily="34" charset="0"/>
              </a:rPr>
              <a:t> ензима у плазми</a:t>
            </a:r>
          </a:p>
          <a:p>
            <a:pPr lvl="1" eaLnBrk="1" hangingPunct="1"/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ПРИСУСТВО ИНТРАЦЕЛУЛАРНИХ</a:t>
            </a:r>
            <a:r>
              <a:rPr lang="sr-Cyrl-CS" sz="2000">
                <a:effectLst/>
                <a:latin typeface="Arial" panose="020B0604020202020204" pitchFamily="34" charset="0"/>
              </a:rPr>
              <a:t> ензима у плазми </a:t>
            </a:r>
          </a:p>
          <a:p>
            <a:pPr lvl="1" eaLnBrk="1" hangingPunct="1"/>
            <a:r>
              <a:rPr lang="sr-Cyrl-CS" sz="2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Изоензими</a:t>
            </a:r>
            <a:r>
              <a:rPr lang="sr-Cyrl-CS" sz="2000">
                <a:effectLst/>
                <a:latin typeface="Arial" panose="020B0604020202020204" pitchFamily="34" charset="0"/>
              </a:rPr>
              <a:t> - вредности различитих облика једног истог ензима у плазми се могу разликовати код оштећења једног органа</a:t>
            </a:r>
            <a:r>
              <a:rPr lang="sr-Cyrl-CS">
                <a:effectLst/>
                <a:latin typeface="Arial" panose="020B0604020202020204" pitchFamily="34" charset="0"/>
              </a:rPr>
              <a:t> (</a:t>
            </a:r>
            <a:r>
              <a:rPr lang="en-US" sz="2400">
                <a:effectLst/>
                <a:latin typeface="Arial" panose="020B0604020202020204" pitchFamily="34" charset="0"/>
              </a:rPr>
              <a:t>CK-MB </a:t>
            </a:r>
            <a:r>
              <a:rPr lang="sr-Cyrl-CS" sz="2400">
                <a:effectLst/>
                <a:latin typeface="Arial" panose="020B0604020202020204" pitchFamily="34" charset="0"/>
              </a:rPr>
              <a:t>и</a:t>
            </a:r>
            <a:r>
              <a:rPr lang="en-US" sz="2400">
                <a:effectLst/>
                <a:latin typeface="Arial" panose="020B0604020202020204" pitchFamily="34" charset="0"/>
              </a:rPr>
              <a:t> LDH1</a:t>
            </a:r>
            <a:r>
              <a:rPr lang="sr-Cyrl-CS" sz="2400">
                <a:effectLst/>
                <a:latin typeface="Arial" panose="020B0604020202020204" pitchFamily="34" charset="0"/>
              </a:rPr>
              <a:t> </a:t>
            </a:r>
            <a:r>
              <a:rPr lang="en-US" sz="2400">
                <a:effectLst/>
                <a:latin typeface="Arial" panose="020B0604020202020204" pitchFamily="34" charset="0"/>
              </a:rPr>
              <a:t>–</a:t>
            </a:r>
            <a:r>
              <a:rPr lang="sr-Cyrl-CS" sz="2400">
                <a:effectLst/>
                <a:latin typeface="Arial" panose="020B0604020202020204" pitchFamily="34" charset="0"/>
              </a:rPr>
              <a:t> указују на инфаркт миокарда)</a:t>
            </a:r>
            <a:endParaRPr lang="en-US" sz="2400">
              <a:effectLst/>
              <a:latin typeface="Arial" panose="020B0604020202020204" pitchFamily="34" charset="0"/>
            </a:endParaRPr>
          </a:p>
        </p:txBody>
      </p:sp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89263"/>
            <a:ext cx="9144000" cy="386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132"/>
    </mc:Choice>
    <mc:Fallback xmlns="">
      <p:transition spd="slow" advTm="10213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A6A0A2D-6D17-85CB-FD43-681017B2A4EE}"/>
              </a:ext>
            </a:extLst>
          </p:cNvPr>
          <p:cNvSpPr txBox="1"/>
          <p:nvPr/>
        </p:nvSpPr>
        <p:spPr>
          <a:xfrm>
            <a:off x="0" y="80198"/>
            <a:ext cx="9144000" cy="6697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Koлико ће активност ензима у плазми бити повећана зависи од више фактора:</a:t>
            </a:r>
          </a:p>
          <a:p>
            <a:pPr algn="just">
              <a:lnSpc>
                <a:spcPct val="114000"/>
              </a:lnSpc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Маса оштећеног ткива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повећање активности ензима ће бити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сразмерно маси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ткива захваћеног патолошким процесом.</a:t>
            </a: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Степен оштећења ткив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веће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оштећење ткива - у плазми појавити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већа количина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ензима.</a:t>
            </a: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Концентрациони градијент ензима између оштећеног ткива и плазме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концентрација ензима већа у ткиву него у плазми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већа активности 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Величина молекула ензима и његова интегрисаност у ћелијске структуре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ензим мањи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мање интегрисан у ћелијске структуре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лакше ће доспети у плазму.</a:t>
            </a: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endParaRPr lang="ru-RU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Брзина инактивације молекула ензима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ензим брже инактивира - активност у серуму је мање изражен. Колико дуго ће ензим бити присутан у плазми зависи од њиховог полуживота: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сатима 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(амилаза, липаза, креатин киназа, аспартат аминотрансфераза, изоензими лактат дехидрогеназе у којима преовладавају М субјединице) или </a:t>
            </a:r>
            <a:r>
              <a:rPr lang="ru-RU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данима</a:t>
            </a: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(изоензими лактат дехидрогеназе у којима преовладавају Н субјединице, аланин аминотрансфераза, алкална и кисела фосфатаза, гама глутамил трансфераза, холинестераза). 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259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u="sng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Плазма </a:t>
            </a:r>
            <a:r>
              <a:rPr lang="en-US" sz="40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200" b="1" u="sng">
                <a:effectLst/>
                <a:latin typeface="Arial" panose="020B0604020202020204" pitchFamily="34" charset="0"/>
              </a:rPr>
              <a:t>Плазма</a:t>
            </a:r>
            <a:r>
              <a:rPr lang="sr-Cyrl-CS" sz="2200">
                <a:effectLst/>
                <a:latin typeface="Arial" panose="020B0604020202020204" pitchFamily="34" charset="0"/>
              </a:rPr>
              <a:t> је </a:t>
            </a:r>
            <a:r>
              <a:rPr lang="sr-Cyrl-CS" sz="22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течан део</a:t>
            </a:r>
            <a:r>
              <a:rPr lang="sr-Cyrl-CS" sz="2200">
                <a:effectLst/>
                <a:latin typeface="Arial" panose="020B0604020202020204" pitchFamily="34" charset="0"/>
              </a:rPr>
              <a:t> крви који се добија када приликом вађења крви пацијенту, у епрувету у коју се вади крв, </a:t>
            </a:r>
            <a:r>
              <a:rPr lang="sr-Cyrl-CS" sz="220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додамо антикоагулантно средство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sz="800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200">
                <a:effectLst/>
                <a:latin typeface="Arial" panose="020B0604020202020204" pitchFamily="34" charset="0"/>
              </a:rPr>
              <a:t>После стајања и центрифугирања крви издваја се плазма – течни део крви (</a:t>
            </a:r>
            <a:r>
              <a:rPr lang="sr-Cyrl-CS" sz="2200" b="1" u="sng">
                <a:effectLst/>
                <a:latin typeface="Arial" panose="020B0604020202020204" pitchFamily="34" charset="0"/>
              </a:rPr>
              <a:t>има албумине, глобулине и фибриноген</a:t>
            </a:r>
            <a:r>
              <a:rPr lang="sr-Cyrl-CS" sz="2200">
                <a:effectLst/>
                <a:latin typeface="Arial" panose="020B0604020202020204" pitchFamily="34" charset="0"/>
              </a:rPr>
              <a:t>), на дну епрувете, као талог издвајају се формирани крвни елементи тј. крвне ћелије: еритроцити, леукоцити и тромбоцити</a:t>
            </a:r>
            <a:endParaRPr lang="sr-Cyrl-CS" sz="2000" b="1" u="sng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b="1" u="sng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6324" name="Picture 5" descr="194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4648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7" descr="bloodcomposi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124200"/>
            <a:ext cx="44196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816"/>
    </mc:Choice>
    <mc:Fallback xmlns="">
      <p:transition spd="slow" advTm="5281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3278188" y="-55563"/>
            <a:ext cx="1873250" cy="76200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Серум</a:t>
            </a:r>
            <a:endParaRPr lang="en-US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2225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sr-Cyrl-CS" sz="2000" b="1" u="sng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Серум</a:t>
            </a:r>
            <a:r>
              <a:rPr lang="sr-Cyrl-CS" sz="2000">
                <a:latin typeface="Arial" panose="020B0604020202020204" pitchFamily="34" charset="0"/>
                <a:cs typeface="Arial" panose="020B0604020202020204" pitchFamily="34" charset="0"/>
              </a:rPr>
              <a:t> се добија када после вађења крви пацијенту, оставимо крв у епрувети (у епрувету се претходно не додаје никакво средство) да стоји 15 до 20 минута на 37°C, тиме допустимо да се процес коагулације одигра и након тога крв центрифугирамо. </a:t>
            </a:r>
          </a:p>
          <a:p>
            <a:r>
              <a:rPr lang="sr-Cyrl-CS" sz="2000">
                <a:latin typeface="Arial" panose="020B0604020202020204" pitchFamily="34" charset="0"/>
                <a:cs typeface="Arial" panose="020B0604020202020204" pitchFamily="34" charset="0"/>
              </a:rPr>
              <a:t>После центрифугирања долази, такође, до издвајања течног дела – то је серум (</a:t>
            </a:r>
            <a:r>
              <a:rPr lang="sr-Cyrl-CS" sz="2000" b="1" u="sng">
                <a:latin typeface="Arial" panose="020B0604020202020204" pitchFamily="34" charset="0"/>
                <a:cs typeface="Arial" panose="020B0604020202020204" pitchFamily="34" charset="0"/>
              </a:rPr>
              <a:t>има само албумине и глобулине</a:t>
            </a:r>
            <a:r>
              <a:rPr lang="sr-Cyrl-CS" sz="2000">
                <a:latin typeface="Arial" panose="020B0604020202020204" pitchFamily="34" charset="0"/>
                <a:cs typeface="Arial" panose="020B0604020202020204" pitchFamily="34" charset="0"/>
              </a:rPr>
              <a:t>) и чврстог дела, талога – коагулум и крвне ћелије.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7348" name="Picture 7" descr="Blood te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124200"/>
            <a:ext cx="4572000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81"/>
    </mc:Choice>
    <mc:Fallback xmlns="">
      <p:transition spd="slow" advTm="48581"/>
    </mc:Fallback>
  </mc:AlternateContent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anose="020204040303010108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anose="02020404030301010803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1418</TotalTime>
  <Words>2571</Words>
  <Application>Microsoft Office PowerPoint</Application>
  <PresentationFormat>On-screen Show (4:3)</PresentationFormat>
  <Paragraphs>320</Paragraphs>
  <Slides>31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Garamond</vt:lpstr>
      <vt:lpstr>Symbol</vt:lpstr>
      <vt:lpstr>Times New Roman</vt:lpstr>
      <vt:lpstr>Wingdings</vt:lpstr>
      <vt:lpstr>Stream</vt:lpstr>
      <vt:lpstr>PowerPoint Presentation</vt:lpstr>
      <vt:lpstr>PowerPoint Presentation</vt:lpstr>
      <vt:lpstr>PowerPoint Presentation</vt:lpstr>
      <vt:lpstr>ДИЈАГНОСТИЧКИ ВАЖНИ ЕНЗИМИ</vt:lpstr>
      <vt:lpstr>PowerPoint Presentation</vt:lpstr>
      <vt:lpstr>PowerPoint Presentation</vt:lpstr>
      <vt:lpstr>PowerPoint Presentation</vt:lpstr>
      <vt:lpstr>Плазма  </vt:lpstr>
      <vt:lpstr>PowerPoint Presentation</vt:lpstr>
      <vt:lpstr>PowerPoint Presentation</vt:lpstr>
      <vt:lpstr>LDH – ЛАКТАТ ДЕХИДРОГЕНАЗА</vt:lpstr>
      <vt:lpstr>LDH –ЛАКТАТ  ДЕХИДРОГЕНАЗА</vt:lpstr>
      <vt:lpstr>LDH – ЛАКТАТ ДЕХИДРОГЕНАЗА</vt:lpstr>
      <vt:lpstr>PowerPoint Presentation</vt:lpstr>
      <vt:lpstr>PowerPoint Presentation</vt:lpstr>
      <vt:lpstr>PowerPoint Presentation</vt:lpstr>
      <vt:lpstr>PowerPoint Presentation</vt:lpstr>
      <vt:lpstr>ТРАНСАМИНАЗЕ  (АST, ALT) </vt:lpstr>
      <vt:lpstr>КРЕАТИН КИНАЗА (CK) </vt:lpstr>
      <vt:lpstr>КРЕАТИН КИНАЗА (CK) </vt:lpstr>
      <vt:lpstr>КРЕАТИН КИНАЗА (CK) </vt:lpstr>
      <vt:lpstr>γ-GLUTAMIL-TRANSFERAZA</vt:lpstr>
      <vt:lpstr>АЛКАЛНА ФОСФАТАЗА </vt:lpstr>
      <vt:lpstr>КИСЕЛА ФОСФАТАЗА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КЛИНИЧКИ ЗНАЧАЈНИ ЕНЗИМИ, НОМЕНКЛАТУРА И КЛАСИФИКАЦИЈА ЕНЗИМА</dc:title>
  <dc:creator>C</dc:creator>
  <cp:lastModifiedBy>Marina Mitrović</cp:lastModifiedBy>
  <cp:revision>311</cp:revision>
  <dcterms:created xsi:type="dcterms:W3CDTF">2008-10-12T10:55:00Z</dcterms:created>
  <dcterms:modified xsi:type="dcterms:W3CDTF">2024-08-09T10:01:40Z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8ED8445BF8244E1CBBFBD934B53F62CC</vt:lpwstr>
  </property>
  <property fmtid="{D5CDD505-2E9C-101B-9397-08002B2CF9AE}" pid="3" name="KSOProductBuildVer">
    <vt:lpwstr>1033-11.2.0.11537</vt:lpwstr>
  </property>
</Properties>
</file>